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A005ED-61FC-4BA1-9506-AD043D8A9F9A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11D53D8-ED6E-41F6-8C4D-5F39B9AB684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Language Analysis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 guide to success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AU" sz="3600" dirty="0" smtClean="0"/>
              <a:t>PEOPLE, GROUPS, THINGS</a:t>
            </a:r>
            <a:br>
              <a:rPr lang="en-AU" sz="3600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3600" dirty="0"/>
              <a:t>What does the author set out to create an emotional response towards?</a:t>
            </a:r>
          </a:p>
          <a:p>
            <a:pPr lvl="1"/>
            <a:r>
              <a:rPr lang="en-AU" sz="3600" dirty="0"/>
              <a:t>It doesn’t matter if they are specific people, groups of people or things but rather they are the NOUNS that we emotionally respond to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27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P. G. T. 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Identify all of the PGTs which could possibly be in the article</a:t>
            </a:r>
          </a:p>
          <a:p>
            <a:r>
              <a:rPr lang="en-AU" dirty="0" smtClean="0"/>
              <a:t>Could be one- could be many</a:t>
            </a:r>
          </a:p>
          <a:p>
            <a:r>
              <a:rPr lang="en-AU" dirty="0" smtClean="0"/>
              <a:t>Find at least 2-4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75674"/>
              </p:ext>
            </p:extLst>
          </p:nvPr>
        </p:nvGraphicFramePr>
        <p:xfrm>
          <a:off x="179512" y="3429000"/>
          <a:ext cx="8712968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90465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PGTs</a:t>
                      </a:r>
                      <a:r>
                        <a:rPr lang="en-AU" baseline="0" dirty="0" smtClean="0"/>
                        <a:t> the author is directing emotional responses towards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</a:t>
                      </a:r>
                      <a:r>
                        <a:rPr lang="en-AU" baseline="0" dirty="0" smtClean="0"/>
                        <a:t> language examples found in the article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Tagging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‘offensive’, ‘eyesore’, ‘blight’,</a:t>
                      </a:r>
                      <a:r>
                        <a:rPr lang="en-AU" baseline="0" dirty="0" smtClean="0"/>
                        <a:t> ‘anti-social’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Other forms of </a:t>
                      </a:r>
                      <a:r>
                        <a:rPr lang="en-AU" dirty="0" err="1" smtClean="0"/>
                        <a:t>graffitti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‘periodically impressive’, ‘enabling</a:t>
                      </a:r>
                      <a:r>
                        <a:rPr lang="en-AU" baseline="0" dirty="0" smtClean="0"/>
                        <a:t> voice to others’, ‘enhance’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Council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‘failing to act’, ‘misdirection</a:t>
                      </a:r>
                      <a:r>
                        <a:rPr lang="en-AU" baseline="0" dirty="0" smtClean="0"/>
                        <a:t> of funds’, ‘mismanaged’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Residents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‘sick</a:t>
                      </a:r>
                      <a:r>
                        <a:rPr lang="en-AU" baseline="0" dirty="0" smtClean="0"/>
                        <a:t> and tired’, ‘usually assaulted’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Taggers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‘hooligans’, ‘anti-social’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8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find evidence?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different coloured </a:t>
            </a:r>
            <a:r>
              <a:rPr lang="en-AU" dirty="0" err="1" smtClean="0"/>
              <a:t>higlighters</a:t>
            </a:r>
            <a:r>
              <a:rPr lang="en-AU" dirty="0" smtClean="0"/>
              <a:t> to go through the article and colour-code the best evidence in the article for each PGT</a:t>
            </a:r>
          </a:p>
          <a:p>
            <a:r>
              <a:rPr lang="en-AU" dirty="0" smtClean="0"/>
              <a:t>You now have your evidence right in front of you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68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Audience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audience’s identity is essential to understanding the way language is used to convince them.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451162"/>
              </p:ext>
            </p:extLst>
          </p:nvPr>
        </p:nvGraphicFramePr>
        <p:xfrm>
          <a:off x="179512" y="2564904"/>
          <a:ext cx="856895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Advertised 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Target audience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Associated</a:t>
                      </a:r>
                      <a:r>
                        <a:rPr lang="en-AU" baseline="0" dirty="0" smtClean="0"/>
                        <a:t> language choices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Can of soft drink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Parents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‘minimal food colouring,</a:t>
                      </a:r>
                      <a:r>
                        <a:rPr lang="en-AU" baseline="0" dirty="0" smtClean="0"/>
                        <a:t> ‘maximum taste!’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Teenagers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‘live life-</a:t>
                      </a:r>
                      <a:r>
                        <a:rPr lang="en-AU" baseline="0" dirty="0" smtClean="0"/>
                        <a:t> be free- drink X’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Mobile phone</a:t>
                      </a:r>
                      <a:r>
                        <a:rPr lang="en-AU" baseline="0" dirty="0" smtClean="0"/>
                        <a:t> plan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Business people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‘efficient’, ‘substantial network coverage save you time’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Environmentalists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‘organic design’, ‘highly efficient energy usage’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8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PGTs have been employed by the author and how do they relate to audience?</a:t>
            </a:r>
          </a:p>
          <a:p>
            <a:r>
              <a:rPr lang="en-AU" dirty="0" smtClean="0"/>
              <a:t>This probably fits best with ‘appeals’</a:t>
            </a:r>
          </a:p>
          <a:p>
            <a:r>
              <a:rPr lang="en-AU" dirty="0" smtClean="0"/>
              <a:t>‘Appeals’ are endless and dependent on the audience</a:t>
            </a:r>
          </a:p>
          <a:p>
            <a:endParaRPr lang="en-AU" dirty="0"/>
          </a:p>
          <a:p>
            <a:r>
              <a:rPr lang="en-AU" dirty="0" smtClean="0"/>
              <a:t>YOUR PLANNING IS DONE!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Evidence + Think + Feel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Start with a topic sentence</a:t>
            </a:r>
          </a:p>
          <a:p>
            <a:r>
              <a:rPr lang="en-AU" dirty="0" smtClean="0"/>
              <a:t>Move through the evidence and analysis in fluid discussion. </a:t>
            </a:r>
          </a:p>
          <a:p>
            <a:r>
              <a:rPr lang="en-AU" dirty="0" smtClean="0"/>
              <a:t>For each piece or group of evidence within a paragraph consider what you are thinking and what feeling does this thought connect to?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467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does it look like?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Evidence- </a:t>
            </a:r>
          </a:p>
          <a:p>
            <a:pPr lvl="1"/>
            <a:r>
              <a:rPr lang="en-AU" sz="2400" dirty="0" smtClean="0"/>
              <a:t>“When the author refers to the cuts in the public service as having a ‘cancerous impact’</a:t>
            </a:r>
          </a:p>
          <a:p>
            <a:r>
              <a:rPr lang="en-AU" sz="3200" dirty="0" smtClean="0"/>
              <a:t>Think- </a:t>
            </a:r>
          </a:p>
          <a:p>
            <a:pPr lvl="1"/>
            <a:r>
              <a:rPr lang="en-AU" sz="2400" dirty="0" smtClean="0"/>
              <a:t>the audience is encouraged to view public service cuts as malignant and uncontrolled</a:t>
            </a:r>
          </a:p>
          <a:p>
            <a:r>
              <a:rPr lang="en-AU" sz="3200" dirty="0" smtClean="0"/>
              <a:t>Feel- </a:t>
            </a:r>
          </a:p>
          <a:p>
            <a:pPr lvl="1"/>
            <a:r>
              <a:rPr lang="en-AU" sz="2400" dirty="0" smtClean="0"/>
              <a:t>this positions the audience to feel that these cuts must be avoided at all costs.”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145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Topic sentence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each PGT you should be able to set up a topic sentence and work through the evidence that you feel most capable of discussing in chronological order </a:t>
            </a:r>
          </a:p>
          <a:p>
            <a:r>
              <a:rPr lang="en-AU" dirty="0" smtClean="0"/>
              <a:t>However some repeated words or phrases are best discussed collectively so that you can discuss why they have been repeated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97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Put it all together…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PGT- </a:t>
            </a:r>
          </a:p>
          <a:p>
            <a:pPr lvl="1"/>
            <a:r>
              <a:rPr lang="en-AU" dirty="0" smtClean="0"/>
              <a:t>“The cuts to the public service</a:t>
            </a:r>
          </a:p>
          <a:p>
            <a:r>
              <a:rPr lang="en-AU" dirty="0" smtClean="0"/>
              <a:t>Tone generally used around this PGT</a:t>
            </a:r>
          </a:p>
          <a:p>
            <a:pPr lvl="1"/>
            <a:r>
              <a:rPr lang="en-AU" dirty="0" smtClean="0"/>
              <a:t>are presented consistently in a negative and demeaning light.</a:t>
            </a:r>
          </a:p>
          <a:p>
            <a:r>
              <a:rPr lang="en-AU" dirty="0" smtClean="0"/>
              <a:t>Evidence-</a:t>
            </a:r>
          </a:p>
          <a:p>
            <a:pPr lvl="1"/>
            <a:r>
              <a:rPr lang="en-AU" dirty="0" smtClean="0"/>
              <a:t>When the author refers to the cuts in the public service as having a ‘cancerous impact’</a:t>
            </a:r>
          </a:p>
          <a:p>
            <a:r>
              <a:rPr lang="en-AU" dirty="0" smtClean="0"/>
              <a:t>Think- 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he audience is encouraged to view public service cuts as malignant and uncontrolled.</a:t>
            </a:r>
          </a:p>
          <a:p>
            <a:r>
              <a:rPr lang="en-AU" dirty="0" smtClean="0"/>
              <a:t>Feel-	</a:t>
            </a:r>
          </a:p>
          <a:p>
            <a:pPr lvl="1"/>
            <a:r>
              <a:rPr lang="en-AU" dirty="0" smtClean="0"/>
              <a:t>This positions the audience to feel that these cuts must be avoided at </a:t>
            </a:r>
            <a:r>
              <a:rPr lang="en-AU" smtClean="0"/>
              <a:t>all costs</a:t>
            </a:r>
            <a:endParaRPr lang="en-AU" dirty="0" smtClean="0"/>
          </a:p>
          <a:p>
            <a:r>
              <a:rPr lang="en-AU" dirty="0" smtClean="0"/>
              <a:t>Connection to contention-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s the author attempts to convince the audience that the government lacks competent judgement in their current operations.”</a:t>
            </a:r>
          </a:p>
        </p:txBody>
      </p:sp>
    </p:spTree>
    <p:extLst>
      <p:ext uri="{BB962C8B-B14F-4D97-AF65-F5344CB8AC3E}">
        <p14:creationId xmlns:p14="http://schemas.microsoft.com/office/powerpoint/2010/main" val="28585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Let’s try it together!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39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task…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Is NOT…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To identify persuasive techniques</a:t>
            </a:r>
          </a:p>
          <a:p>
            <a:r>
              <a:rPr lang="en-AU" dirty="0" smtClean="0"/>
              <a:t>List persuasive techniques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Is to ask yourself…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What makes a work, phrase or sentence persuasive?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05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Emotional responses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an author is writing persuasively they are asking for a range of emotional responses from their audience.</a:t>
            </a:r>
          </a:p>
          <a:p>
            <a:r>
              <a:rPr lang="en-AU" dirty="0" smtClean="0"/>
              <a:t>These emotions are all used towards a particular opinion</a:t>
            </a:r>
          </a:p>
          <a:p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182308"/>
              </p:ext>
            </p:extLst>
          </p:nvPr>
        </p:nvGraphicFramePr>
        <p:xfrm>
          <a:off x="395536" y="3501008"/>
          <a:ext cx="835293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Feeling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Contention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Myself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 feel I am unsafe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There is a rise of crime in Melbourne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My children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 fear for the wellbeing</a:t>
                      </a:r>
                      <a:r>
                        <a:rPr lang="en-AU" baseline="0" dirty="0" smtClean="0"/>
                        <a:t> of my children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Troublemakers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They</a:t>
                      </a:r>
                      <a:r>
                        <a:rPr lang="en-AU" baseline="0" dirty="0" smtClean="0"/>
                        <a:t> are no-good, amoral hooligans who would beat me up as soon as look at 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4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other words…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400" dirty="0"/>
              <a:t>What does the author intend the audience to be THINKING and FEELING as they read in order to more readily accept the contention?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27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author trying to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ability to be persuasive depends on the fact that almost all people tend to make word associations which are generally quite similar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35105"/>
              </p:ext>
            </p:extLst>
          </p:nvPr>
        </p:nvGraphicFramePr>
        <p:xfrm>
          <a:off x="395536" y="2924944"/>
          <a:ext cx="8424936" cy="335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AU" dirty="0" smtClean="0"/>
                        <a:t>Word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Thoughts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General Theme</a:t>
                      </a:r>
                      <a:endParaRPr lang="en-A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AU" dirty="0" smtClean="0"/>
                        <a:t>Security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Big, burly security guard</a:t>
                      </a:r>
                    </a:p>
                    <a:p>
                      <a:r>
                        <a:rPr lang="en-AU" dirty="0" smtClean="0"/>
                        <a:t>Home</a:t>
                      </a:r>
                      <a:r>
                        <a:rPr lang="en-AU" baseline="0" dirty="0" smtClean="0"/>
                        <a:t> and family</a:t>
                      </a:r>
                    </a:p>
                    <a:p>
                      <a:r>
                        <a:rPr lang="en-AU" baseline="0" dirty="0" smtClean="0"/>
                        <a:t>Handcuffs</a:t>
                      </a:r>
                    </a:p>
                    <a:p>
                      <a:r>
                        <a:rPr lang="en-AU" baseline="0" dirty="0" smtClean="0"/>
                        <a:t>Police car</a:t>
                      </a:r>
                    </a:p>
                    <a:p>
                      <a:r>
                        <a:rPr lang="en-AU" baseline="0" dirty="0" smtClean="0"/>
                        <a:t>Chain link wire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Safety</a:t>
                      </a:r>
                      <a:endParaRPr lang="en-A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AU" dirty="0" smtClean="0"/>
                        <a:t>Cancerous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 sick person</a:t>
                      </a:r>
                    </a:p>
                    <a:p>
                      <a:r>
                        <a:rPr lang="en-AU" dirty="0" smtClean="0"/>
                        <a:t>Cells multiplying looking</a:t>
                      </a:r>
                      <a:r>
                        <a:rPr lang="en-AU" baseline="0" dirty="0" smtClean="0"/>
                        <a:t> scary</a:t>
                      </a:r>
                    </a:p>
                    <a:p>
                      <a:r>
                        <a:rPr lang="en-AU" baseline="0" dirty="0" smtClean="0"/>
                        <a:t>A family crying around a hospital bed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Unwelcome and unwanted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17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did you go?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While we might all have slightly different visualisation we tend to pick the same themes within those thoughts.</a:t>
            </a:r>
          </a:p>
          <a:p>
            <a:r>
              <a:rPr lang="en-AU" sz="3600" dirty="0" smtClean="0"/>
              <a:t>Try visualising words again and again</a:t>
            </a:r>
          </a:p>
          <a:p>
            <a:r>
              <a:rPr lang="en-AU" sz="3600" dirty="0" smtClean="0"/>
              <a:t>What do particular words connote?</a:t>
            </a:r>
          </a:p>
          <a:p>
            <a:r>
              <a:rPr lang="en-AU" sz="3600" dirty="0" smtClean="0"/>
              <a:t>Can connotations change?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57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approach the task?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Read the article</a:t>
            </a:r>
          </a:p>
          <a:p>
            <a:r>
              <a:rPr lang="en-AU" dirty="0" smtClean="0"/>
              <a:t>Establish the issue</a:t>
            </a:r>
          </a:p>
          <a:p>
            <a:r>
              <a:rPr lang="en-AU" dirty="0" smtClean="0"/>
              <a:t>Identify the contention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20458"/>
              </p:ext>
            </p:extLst>
          </p:nvPr>
        </p:nvGraphicFramePr>
        <p:xfrm>
          <a:off x="251520" y="3140968"/>
          <a:ext cx="85689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Type</a:t>
                      </a:r>
                      <a:r>
                        <a:rPr lang="en-AU" baseline="0" dirty="0" smtClean="0"/>
                        <a:t> of issue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Issue arising from an event (for example, care issues which arise after a natural disaster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Issue arising from new information (for example,</a:t>
                      </a:r>
                      <a:r>
                        <a:rPr lang="en-AU" baseline="0" dirty="0" smtClean="0"/>
                        <a:t> increased debate after the release of a report)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Issue which is just generally around (mostly those hot button</a:t>
                      </a:r>
                      <a:r>
                        <a:rPr lang="en-AU" baseline="0" dirty="0" smtClean="0"/>
                        <a:t> items like abortion which are periodically discussed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4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start?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311389"/>
              </p:ext>
            </p:extLst>
          </p:nvPr>
        </p:nvGraphicFramePr>
        <p:xfrm>
          <a:off x="467544" y="1700808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Suggested</a:t>
                      </a:r>
                      <a:r>
                        <a:rPr lang="en-AU" baseline="0" dirty="0" smtClean="0"/>
                        <a:t> opening sentence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After</a:t>
                      </a:r>
                      <a:r>
                        <a:rPr lang="en-AU" baseline="0" dirty="0" smtClean="0"/>
                        <a:t> the earthquake in Japan, there has now been an increase in media discussion about whether or not public safety is adequately provided for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Upon release</a:t>
                      </a:r>
                      <a:r>
                        <a:rPr lang="en-AU" baseline="0" dirty="0" smtClean="0"/>
                        <a:t> of the UN report regarding the treatment of refugees there has been renewed media discussion about whether or not Australia is appropriately managing its refugees.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Recently in the media the issue of whether or not abortions</a:t>
                      </a:r>
                      <a:r>
                        <a:rPr lang="en-AU" baseline="0" dirty="0" smtClean="0"/>
                        <a:t> should be legalised, without exclusion, has been debated.</a:t>
                      </a:r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Group identifications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intention of the author is to direct the emotional responses of their audience to make them more amenable to a specific contention.</a:t>
            </a:r>
          </a:p>
          <a:p>
            <a:r>
              <a:rPr lang="en-AU" dirty="0" smtClean="0"/>
              <a:t>Emotional responses tend to be towards the NOUNS within an issue- proper, group, abstract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260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</TotalTime>
  <Words>957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Language Analysis</vt:lpstr>
      <vt:lpstr>The task…</vt:lpstr>
      <vt:lpstr>Emotional responses </vt:lpstr>
      <vt:lpstr>In other words…</vt:lpstr>
      <vt:lpstr>What is the author trying to do?</vt:lpstr>
      <vt:lpstr>How did you go?</vt:lpstr>
      <vt:lpstr>How to approach the task?</vt:lpstr>
      <vt:lpstr>How to start?</vt:lpstr>
      <vt:lpstr>Group identifications </vt:lpstr>
      <vt:lpstr>PEOPLE, GROUPS, THINGS </vt:lpstr>
      <vt:lpstr>P. G. T. s </vt:lpstr>
      <vt:lpstr>How to find evidence?</vt:lpstr>
      <vt:lpstr>Audience </vt:lpstr>
      <vt:lpstr>PowerPoint Presentation</vt:lpstr>
      <vt:lpstr>Evidence + Think + Feel </vt:lpstr>
      <vt:lpstr>What does it look like? </vt:lpstr>
      <vt:lpstr>Topic sentence </vt:lpstr>
      <vt:lpstr>Put it all together…</vt:lpstr>
      <vt:lpstr>Let’s try it together!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Analysis</dc:title>
  <dc:creator>Bridget Kelly</dc:creator>
  <cp:lastModifiedBy>Bridget Kelly</cp:lastModifiedBy>
  <cp:revision>9</cp:revision>
  <dcterms:created xsi:type="dcterms:W3CDTF">2015-05-07T10:50:16Z</dcterms:created>
  <dcterms:modified xsi:type="dcterms:W3CDTF">2015-05-07T12:18:41Z</dcterms:modified>
</cp:coreProperties>
</file>