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5" r:id="rId5"/>
    <p:sldId id="270" r:id="rId6"/>
    <p:sldId id="258" r:id="rId7"/>
    <p:sldId id="259" r:id="rId8"/>
    <p:sldId id="263" r:id="rId9"/>
    <p:sldId id="264" r:id="rId10"/>
    <p:sldId id="276" r:id="rId11"/>
    <p:sldId id="261" r:id="rId12"/>
    <p:sldId id="262" r:id="rId13"/>
    <p:sldId id="260" r:id="rId14"/>
    <p:sldId id="269" r:id="rId15"/>
    <p:sldId id="265" r:id="rId16"/>
    <p:sldId id="267" r:id="rId17"/>
    <p:sldId id="268" r:id="rId18"/>
    <p:sldId id="266" r:id="rId19"/>
    <p:sldId id="271" r:id="rId20"/>
    <p:sldId id="272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0E0243C-47B9-4A40-9F45-B77178C55C5E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93E091-70B7-4894-AE5B-800A67E50D2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Language analysis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13691" r="21468" b="13270"/>
          <a:stretch/>
        </p:blipFill>
        <p:spPr bwMode="auto">
          <a:xfrm>
            <a:off x="539552" y="628611"/>
            <a:ext cx="7373257" cy="534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Words to use…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AU" dirty="0"/>
              <a:t>Praises, Celebrates, </a:t>
            </a:r>
            <a:r>
              <a:rPr lang="en-AU" dirty="0" smtClean="0"/>
              <a:t>Gushes</a:t>
            </a:r>
            <a:r>
              <a:rPr lang="en-AU" dirty="0"/>
              <a:t>, Champions, </a:t>
            </a:r>
            <a:r>
              <a:rPr lang="en-AU" dirty="0" smtClean="0"/>
              <a:t>Supports</a:t>
            </a:r>
            <a:r>
              <a:rPr lang="en-AU" dirty="0"/>
              <a:t>, Effuses, </a:t>
            </a:r>
            <a:r>
              <a:rPr lang="en-AU" dirty="0" smtClean="0"/>
              <a:t>Commends</a:t>
            </a:r>
            <a:r>
              <a:rPr lang="en-AU" dirty="0"/>
              <a:t>, Approves, </a:t>
            </a:r>
            <a:r>
              <a:rPr lang="en-AU" dirty="0" smtClean="0"/>
              <a:t>Accepts</a:t>
            </a:r>
            <a:r>
              <a:rPr lang="en-AU" dirty="0"/>
              <a:t>, Applauds, </a:t>
            </a:r>
            <a:r>
              <a:rPr lang="en-AU" dirty="0" smtClean="0"/>
              <a:t>Understands</a:t>
            </a:r>
            <a:r>
              <a:rPr lang="en-AU" dirty="0"/>
              <a:t>, </a:t>
            </a:r>
            <a:r>
              <a:rPr lang="en-AU" dirty="0" smtClean="0"/>
              <a:t>Advocates</a:t>
            </a:r>
            <a:r>
              <a:rPr lang="en-AU" dirty="0"/>
              <a:t>, Identifies </a:t>
            </a:r>
            <a:r>
              <a:rPr lang="en-AU" dirty="0" smtClean="0"/>
              <a:t>with</a:t>
            </a:r>
            <a:r>
              <a:rPr lang="en-AU" dirty="0"/>
              <a:t>, Esteems, </a:t>
            </a:r>
            <a:r>
              <a:rPr lang="en-AU" dirty="0" smtClean="0"/>
              <a:t>Credits, Endorse, Labels</a:t>
            </a:r>
            <a:r>
              <a:rPr lang="en-AU" dirty="0"/>
              <a:t>, Dismisses, </a:t>
            </a:r>
            <a:r>
              <a:rPr lang="en-AU" dirty="0" smtClean="0"/>
              <a:t>Attacks</a:t>
            </a:r>
            <a:r>
              <a:rPr lang="en-AU" dirty="0"/>
              <a:t>, Insults, Slurs, </a:t>
            </a:r>
            <a:r>
              <a:rPr lang="en-AU" dirty="0" smtClean="0"/>
              <a:t>Denigrates, Undermines</a:t>
            </a:r>
            <a:r>
              <a:rPr lang="en-AU" dirty="0"/>
              <a:t>, Criticize, </a:t>
            </a:r>
            <a:r>
              <a:rPr lang="en-AU" dirty="0" smtClean="0"/>
              <a:t>Critiques</a:t>
            </a:r>
            <a:r>
              <a:rPr lang="en-AU" dirty="0"/>
              <a:t>, Lambasts, </a:t>
            </a:r>
            <a:r>
              <a:rPr lang="en-AU" dirty="0" smtClean="0"/>
              <a:t>Denies</a:t>
            </a:r>
            <a:r>
              <a:rPr lang="en-AU" dirty="0"/>
              <a:t>, Demeans, </a:t>
            </a:r>
            <a:r>
              <a:rPr lang="en-AU" dirty="0" smtClean="0"/>
              <a:t>Blames</a:t>
            </a:r>
            <a:r>
              <a:rPr lang="en-AU" dirty="0"/>
              <a:t>, </a:t>
            </a:r>
            <a:r>
              <a:rPr lang="en-AU" dirty="0" smtClean="0"/>
              <a:t>Accuses, Judges</a:t>
            </a:r>
            <a:r>
              <a:rPr lang="en-AU" dirty="0"/>
              <a:t>, Rejects, Connects...</a:t>
            </a:r>
            <a:r>
              <a:rPr lang="en-AU" dirty="0" smtClean="0"/>
              <a:t>with, likens</a:t>
            </a:r>
            <a:r>
              <a:rPr lang="en-AU" dirty="0"/>
              <a:t>...to, </a:t>
            </a:r>
            <a:r>
              <a:rPr lang="en-AU" dirty="0" smtClean="0"/>
              <a:t>compares</a:t>
            </a:r>
            <a:r>
              <a:rPr lang="en-AU" dirty="0"/>
              <a:t>...</a:t>
            </a:r>
            <a:r>
              <a:rPr lang="en-AU" dirty="0" smtClean="0"/>
              <a:t>to, associates</a:t>
            </a:r>
            <a:r>
              <a:rPr lang="en-AU" dirty="0"/>
              <a:t>...with/to, </a:t>
            </a:r>
            <a:r>
              <a:rPr lang="en-AU" dirty="0" smtClean="0"/>
              <a:t>Connotes</a:t>
            </a:r>
            <a:r>
              <a:rPr lang="en-AU" dirty="0"/>
              <a:t>...as being </a:t>
            </a:r>
            <a:r>
              <a:rPr lang="en-AU" dirty="0" smtClean="0"/>
              <a:t>like</a:t>
            </a:r>
            <a:r>
              <a:rPr lang="en-AU" dirty="0"/>
              <a:t>, relates...to, </a:t>
            </a:r>
            <a:r>
              <a:rPr lang="en-AU" dirty="0" smtClean="0"/>
              <a:t>attaches</a:t>
            </a:r>
            <a:r>
              <a:rPr lang="en-AU" dirty="0"/>
              <a:t>...to, Queries, Reflects, </a:t>
            </a:r>
            <a:r>
              <a:rPr lang="en-AU" dirty="0" smtClean="0"/>
              <a:t>Raises</a:t>
            </a:r>
            <a:r>
              <a:rPr lang="en-AU" dirty="0"/>
              <a:t>, Wonders, </a:t>
            </a:r>
            <a:r>
              <a:rPr lang="en-AU" dirty="0" smtClean="0"/>
              <a:t>Reasons, Philosophises</a:t>
            </a:r>
            <a:r>
              <a:rPr lang="en-AU" dirty="0"/>
              <a:t>, </a:t>
            </a:r>
            <a:r>
              <a:rPr lang="en-AU" dirty="0" smtClean="0"/>
              <a:t>Ponders</a:t>
            </a:r>
            <a:r>
              <a:rPr lang="en-AU" dirty="0"/>
              <a:t>, Supposes, </a:t>
            </a:r>
            <a:r>
              <a:rPr lang="en-AU" dirty="0" smtClean="0"/>
              <a:t>Speculates, </a:t>
            </a:r>
            <a:r>
              <a:rPr lang="fr-FR" dirty="0"/>
              <a:t>Urges, </a:t>
            </a:r>
            <a:r>
              <a:rPr lang="fr-FR" dirty="0" err="1"/>
              <a:t>Posits</a:t>
            </a:r>
            <a:r>
              <a:rPr lang="fr-FR" dirty="0"/>
              <a:t>, </a:t>
            </a:r>
            <a:r>
              <a:rPr lang="fr-FR" dirty="0" err="1" smtClean="0"/>
              <a:t>Contends</a:t>
            </a:r>
            <a:r>
              <a:rPr lang="fr-FR" dirty="0"/>
              <a:t>, Argues, </a:t>
            </a:r>
            <a:r>
              <a:rPr lang="fr-FR" dirty="0" smtClean="0"/>
              <a:t>Disputes</a:t>
            </a:r>
            <a:r>
              <a:rPr lang="fr-FR" dirty="0"/>
              <a:t>, </a:t>
            </a:r>
            <a:r>
              <a:rPr lang="fr-FR" dirty="0" smtClean="0"/>
              <a:t>Challenges, Opposes</a:t>
            </a:r>
            <a:r>
              <a:rPr lang="fr-FR" dirty="0"/>
              <a:t>, </a:t>
            </a:r>
            <a:r>
              <a:rPr lang="fr-FR" dirty="0" err="1"/>
              <a:t>Debates</a:t>
            </a:r>
            <a:r>
              <a:rPr lang="fr-FR" dirty="0"/>
              <a:t>, </a:t>
            </a:r>
            <a:r>
              <a:rPr lang="fr-FR" dirty="0" err="1" smtClean="0"/>
              <a:t>Contests</a:t>
            </a:r>
            <a:r>
              <a:rPr lang="fr-FR" dirty="0"/>
              <a:t>, </a:t>
            </a:r>
            <a:r>
              <a:rPr lang="fr-FR" dirty="0" err="1" smtClean="0"/>
              <a:t>Demands</a:t>
            </a:r>
            <a:r>
              <a:rPr lang="fr-FR" dirty="0" smtClean="0"/>
              <a:t>, 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Tone…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Forcefully, logically, caustically, </a:t>
            </a:r>
            <a:r>
              <a:rPr lang="en-AU" dirty="0" smtClean="0"/>
              <a:t>sarcastically</a:t>
            </a:r>
            <a:r>
              <a:rPr lang="en-AU" dirty="0"/>
              <a:t>, emphatically, darkly, </a:t>
            </a:r>
            <a:r>
              <a:rPr lang="en-AU" dirty="0" smtClean="0"/>
              <a:t>quickly</a:t>
            </a:r>
            <a:r>
              <a:rPr lang="en-AU" dirty="0"/>
              <a:t>, </a:t>
            </a:r>
            <a:r>
              <a:rPr lang="en-AU" dirty="0" err="1"/>
              <a:t>humourously</a:t>
            </a:r>
            <a:r>
              <a:rPr lang="en-AU" dirty="0"/>
              <a:t>, emotionally, </a:t>
            </a:r>
            <a:r>
              <a:rPr lang="en-AU" dirty="0" smtClean="0"/>
              <a:t>angrily, passionately</a:t>
            </a:r>
            <a:r>
              <a:rPr lang="en-AU" dirty="0"/>
              <a:t>, </a:t>
            </a:r>
            <a:r>
              <a:rPr lang="en-AU" dirty="0" smtClean="0"/>
              <a:t>laughingly, reassuringly</a:t>
            </a:r>
            <a:r>
              <a:rPr lang="en-AU" dirty="0"/>
              <a:t>, </a:t>
            </a:r>
            <a:r>
              <a:rPr lang="en-AU" dirty="0" err="1" smtClean="0"/>
              <a:t>authoratively</a:t>
            </a:r>
            <a:r>
              <a:rPr lang="en-AU" dirty="0"/>
              <a:t>, </a:t>
            </a:r>
            <a:r>
              <a:rPr lang="en-AU" dirty="0" smtClean="0"/>
              <a:t>jokingly</a:t>
            </a:r>
            <a:r>
              <a:rPr lang="en-AU" dirty="0"/>
              <a:t>, seriously, matter-of-factly, </a:t>
            </a:r>
            <a:r>
              <a:rPr lang="en-AU" dirty="0" smtClean="0"/>
              <a:t>accusingly</a:t>
            </a:r>
            <a:r>
              <a:rPr lang="en-AU" dirty="0"/>
              <a:t>, </a:t>
            </a:r>
            <a:r>
              <a:rPr lang="en-AU" dirty="0" smtClean="0"/>
              <a:t>effusively, speculatively</a:t>
            </a:r>
            <a:r>
              <a:rPr lang="en-AU" dirty="0"/>
              <a:t>, challengingly, </a:t>
            </a:r>
            <a:r>
              <a:rPr lang="en-AU" dirty="0" smtClean="0"/>
              <a:t>insultingly</a:t>
            </a:r>
            <a:r>
              <a:rPr lang="en-AU" dirty="0"/>
              <a:t>, </a:t>
            </a:r>
            <a:r>
              <a:rPr lang="en-AU" dirty="0" smtClean="0"/>
              <a:t>disgustedly, righteously</a:t>
            </a:r>
            <a:r>
              <a:rPr lang="en-AU" dirty="0"/>
              <a:t>, absolutely, clearly, </a:t>
            </a:r>
            <a:r>
              <a:rPr lang="en-AU" dirty="0" smtClean="0"/>
              <a:t>rhetorically</a:t>
            </a:r>
            <a:r>
              <a:rPr lang="en-AU" dirty="0"/>
              <a:t>, </a:t>
            </a:r>
            <a:r>
              <a:rPr lang="en-AU" dirty="0" smtClean="0"/>
              <a:t>carefully</a:t>
            </a:r>
          </a:p>
          <a:p>
            <a:endParaRPr lang="en-AU" dirty="0"/>
          </a:p>
          <a:p>
            <a:r>
              <a:rPr lang="en-AU" dirty="0" smtClean="0"/>
              <a:t>Remember tone often shifts and therefore it’s important to discuss these shifts in tone…use more than one word throughout your piece.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study…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Apart </a:t>
            </a:r>
            <a:r>
              <a:rPr lang="en-AU" dirty="0"/>
              <a:t>from writing out a whole language </a:t>
            </a:r>
            <a:r>
              <a:rPr lang="en-AU" dirty="0" smtClean="0"/>
              <a:t>analysis</a:t>
            </a:r>
            <a:r>
              <a:rPr lang="en-AU" dirty="0"/>
              <a:t>, what can you do to study?</a:t>
            </a:r>
          </a:p>
          <a:p>
            <a:r>
              <a:rPr lang="en-AU" dirty="0" smtClean="0"/>
              <a:t>Practise </a:t>
            </a:r>
            <a:r>
              <a:rPr lang="en-AU" dirty="0"/>
              <a:t>annotating persuasive text with </a:t>
            </a:r>
            <a:r>
              <a:rPr lang="en-AU" dirty="0" smtClean="0"/>
              <a:t>specific </a:t>
            </a:r>
            <a:r>
              <a:rPr lang="en-AU" dirty="0"/>
              <a:t>words</a:t>
            </a:r>
          </a:p>
          <a:p>
            <a:r>
              <a:rPr lang="en-AU" dirty="0" smtClean="0"/>
              <a:t>Practise </a:t>
            </a:r>
            <a:r>
              <a:rPr lang="en-AU" dirty="0"/>
              <a:t>writing a variety of analytical </a:t>
            </a:r>
            <a:r>
              <a:rPr lang="en-AU" dirty="0" smtClean="0"/>
              <a:t>sentences</a:t>
            </a:r>
            <a:endParaRPr lang="en-AU" dirty="0"/>
          </a:p>
          <a:p>
            <a:r>
              <a:rPr lang="en-AU" dirty="0" smtClean="0"/>
              <a:t>Practise </a:t>
            </a:r>
            <a:r>
              <a:rPr lang="en-AU" dirty="0"/>
              <a:t>writing about a visual</a:t>
            </a:r>
          </a:p>
        </p:txBody>
      </p:sp>
    </p:spTree>
    <p:extLst>
      <p:ext uri="{BB962C8B-B14F-4D97-AF65-F5344CB8AC3E}">
        <p14:creationId xmlns:p14="http://schemas.microsoft.com/office/powerpoint/2010/main" val="971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Practise…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each cartoon:</a:t>
            </a:r>
          </a:p>
          <a:p>
            <a:pPr lvl="1"/>
            <a:r>
              <a:rPr lang="en-AU" dirty="0" smtClean="0"/>
              <a:t>Identify the issue.</a:t>
            </a:r>
          </a:p>
          <a:p>
            <a:pPr lvl="1"/>
            <a:r>
              <a:rPr lang="en-AU" dirty="0" smtClean="0"/>
              <a:t>What is the cartoonist’s point of view?</a:t>
            </a:r>
          </a:p>
          <a:p>
            <a:pPr lvl="1"/>
            <a:r>
              <a:rPr lang="en-AU" dirty="0" smtClean="0"/>
              <a:t>How has visual language been used to position the audience?</a:t>
            </a:r>
          </a:p>
          <a:p>
            <a:pPr lvl="1"/>
            <a:r>
              <a:rPr lang="en-AU" dirty="0" smtClean="0"/>
              <a:t>What is the tone?</a:t>
            </a:r>
          </a:p>
          <a:p>
            <a:pPr lvl="1"/>
            <a:r>
              <a:rPr lang="en-AU" dirty="0" smtClean="0"/>
              <a:t>How has this been achieved?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20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3"/>
            <a:ext cx="6480720" cy="44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645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70" y="1066090"/>
            <a:ext cx="9195470" cy="512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12430" cy="41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9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begin…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Underline key information in the background information box</a:t>
            </a:r>
          </a:p>
          <a:p>
            <a:endParaRPr lang="en-AU" dirty="0" smtClean="0"/>
          </a:p>
          <a:p>
            <a:r>
              <a:rPr lang="en-AU" dirty="0" smtClean="0"/>
              <a:t>Underline the sentence or part of a sentence that best summarises the author’s contention (hint: might be the headline or the </a:t>
            </a:r>
            <a:r>
              <a:rPr lang="en-AU" dirty="0" err="1" smtClean="0"/>
              <a:t>byline</a:t>
            </a:r>
            <a:r>
              <a:rPr lang="en-A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8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Past examiners reports…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2010: “students who attempted to work </a:t>
            </a:r>
            <a:r>
              <a:rPr lang="en-AU" b="1" dirty="0" smtClean="0"/>
              <a:t>laboriously through </a:t>
            </a:r>
            <a:r>
              <a:rPr lang="en-AU" b="1" dirty="0"/>
              <a:t>every sentence found the task </a:t>
            </a:r>
            <a:r>
              <a:rPr lang="en-AU" b="1" dirty="0" smtClean="0"/>
              <a:t>difficult. Students </a:t>
            </a:r>
            <a:r>
              <a:rPr lang="en-AU" b="1" dirty="0"/>
              <a:t>needed to choose which parts of the </a:t>
            </a:r>
            <a:r>
              <a:rPr lang="en-AU" b="1" dirty="0" smtClean="0"/>
              <a:t>material they </a:t>
            </a:r>
            <a:r>
              <a:rPr lang="en-AU" b="1" dirty="0"/>
              <a:t>would use to explore the way in which language </a:t>
            </a:r>
            <a:r>
              <a:rPr lang="en-AU" b="1" dirty="0" smtClean="0"/>
              <a:t>was being </a:t>
            </a:r>
            <a:r>
              <a:rPr lang="en-AU" b="1" dirty="0"/>
              <a:t>used</a:t>
            </a:r>
            <a:r>
              <a:rPr lang="en-AU" b="1" dirty="0" smtClean="0"/>
              <a:t>.”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2010: “Some responses were just simple summaries </a:t>
            </a:r>
            <a:r>
              <a:rPr lang="en-AU" b="1" dirty="0" smtClean="0"/>
              <a:t>or lists </a:t>
            </a:r>
            <a:r>
              <a:rPr lang="en-AU" b="1" dirty="0"/>
              <a:t>of the techniques used, with little </a:t>
            </a:r>
            <a:r>
              <a:rPr lang="en-AU" b="1" dirty="0" smtClean="0"/>
              <a:t>development. These </a:t>
            </a:r>
            <a:r>
              <a:rPr lang="en-AU" b="1" dirty="0"/>
              <a:t>pieces did not score well as they did not fulfil </a:t>
            </a:r>
            <a:r>
              <a:rPr lang="en-AU" b="1" dirty="0" smtClean="0"/>
              <a:t>the task.”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2011: In stronger responses, strategic selection, </a:t>
            </a:r>
            <a:r>
              <a:rPr lang="en-AU" b="1" dirty="0" smtClean="0"/>
              <a:t>together with </a:t>
            </a:r>
            <a:r>
              <a:rPr lang="en-AU" b="1" dirty="0"/>
              <a:t>well-developed précis skills, allowed students </a:t>
            </a:r>
            <a:r>
              <a:rPr lang="en-AU" b="1" dirty="0" smtClean="0"/>
              <a:t>to demonstrate </a:t>
            </a:r>
            <a:r>
              <a:rPr lang="en-AU" b="1" dirty="0"/>
              <a:t>their language analysis skills.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1" y="764704"/>
            <a:ext cx="7762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1" y="2564904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1" y="4437112"/>
            <a:ext cx="7743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70832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594375"/>
            <a:ext cx="6781800" cy="2239144"/>
          </a:xfrm>
        </p:spPr>
        <p:txBody>
          <a:bodyPr>
            <a:normAutofit fontScale="90000"/>
          </a:bodyPr>
          <a:lstStyle/>
          <a:p>
            <a:r>
              <a:rPr lang="en-AU" dirty="0"/>
              <a:t>Which of these best identifies the contention?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 smtClean="0"/>
              <a:t>We </a:t>
            </a:r>
            <a:r>
              <a:rPr lang="en-AU" dirty="0"/>
              <a:t>must not forget the 57 million </a:t>
            </a:r>
            <a:r>
              <a:rPr lang="en-AU" dirty="0" smtClean="0"/>
              <a:t>children are </a:t>
            </a:r>
            <a:r>
              <a:rPr lang="en-AU" dirty="0"/>
              <a:t>out of </a:t>
            </a:r>
            <a:r>
              <a:rPr lang="en-AU" dirty="0" smtClean="0"/>
              <a:t>school</a:t>
            </a:r>
          </a:p>
          <a:p>
            <a:pPr lvl="1"/>
            <a:endParaRPr lang="en-AU" dirty="0"/>
          </a:p>
          <a:p>
            <a:pPr lvl="1"/>
            <a:r>
              <a:rPr lang="en-AU" dirty="0" smtClean="0"/>
              <a:t>Pens </a:t>
            </a:r>
            <a:r>
              <a:rPr lang="en-AU" dirty="0"/>
              <a:t>and books are the weapons </a:t>
            </a:r>
            <a:r>
              <a:rPr lang="en-AU" dirty="0" smtClean="0"/>
              <a:t>that defeat terrorism.</a:t>
            </a:r>
          </a:p>
          <a:p>
            <a:pPr lvl="1"/>
            <a:endParaRPr lang="en-AU" dirty="0"/>
          </a:p>
          <a:p>
            <a:pPr lvl="1"/>
            <a:r>
              <a:rPr lang="en-AU" dirty="0" smtClean="0"/>
              <a:t>I </a:t>
            </a:r>
            <a:r>
              <a:rPr lang="en-AU" dirty="0"/>
              <a:t>truly believe that the only way to </a:t>
            </a:r>
            <a:r>
              <a:rPr lang="en-AU" dirty="0" smtClean="0"/>
              <a:t>have global </a:t>
            </a:r>
            <a:r>
              <a:rPr lang="en-AU" dirty="0"/>
              <a:t>peace...is to have reading, </a:t>
            </a:r>
            <a:r>
              <a:rPr lang="en-AU" dirty="0" smtClean="0"/>
              <a:t>knowledge and education.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24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How???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Reading, thinking, planning</a:t>
            </a:r>
          </a:p>
          <a:p>
            <a:r>
              <a:rPr lang="en-AU" dirty="0" smtClean="0"/>
              <a:t>Analysing </a:t>
            </a:r>
            <a:r>
              <a:rPr lang="en-AU" dirty="0"/>
              <a:t>the visual</a:t>
            </a:r>
          </a:p>
          <a:p>
            <a:r>
              <a:rPr lang="en-AU" dirty="0" smtClean="0"/>
              <a:t>Identifying </a:t>
            </a:r>
            <a:r>
              <a:rPr lang="en-AU" dirty="0"/>
              <a:t>the issue and contention</a:t>
            </a:r>
          </a:p>
          <a:p>
            <a:r>
              <a:rPr lang="en-AU" dirty="0" smtClean="0"/>
              <a:t>Identifying </a:t>
            </a:r>
            <a:r>
              <a:rPr lang="en-AU" dirty="0"/>
              <a:t>the best examples of persuasive </a:t>
            </a:r>
            <a:r>
              <a:rPr lang="en-AU" dirty="0" smtClean="0"/>
              <a:t>language</a:t>
            </a:r>
            <a:endParaRPr lang="en-AU" dirty="0"/>
          </a:p>
          <a:p>
            <a:r>
              <a:rPr lang="en-AU" dirty="0" smtClean="0"/>
              <a:t>Grouping </a:t>
            </a:r>
            <a:r>
              <a:rPr lang="en-AU" dirty="0"/>
              <a:t>examples</a:t>
            </a:r>
          </a:p>
          <a:p>
            <a:r>
              <a:rPr lang="en-AU" dirty="0" smtClean="0"/>
              <a:t>Using </a:t>
            </a:r>
            <a:r>
              <a:rPr lang="en-AU" dirty="0"/>
              <a:t>specific verbs to describe an author’s </a:t>
            </a:r>
            <a:r>
              <a:rPr lang="en-AU" dirty="0" smtClean="0"/>
              <a:t>technique</a:t>
            </a:r>
            <a:endParaRPr lang="en-AU" dirty="0"/>
          </a:p>
          <a:p>
            <a:r>
              <a:rPr lang="en-AU" dirty="0" smtClean="0"/>
              <a:t>Varying </a:t>
            </a:r>
            <a:r>
              <a:rPr lang="en-AU" dirty="0"/>
              <a:t>the way a follow up sentence is started</a:t>
            </a:r>
          </a:p>
        </p:txBody>
      </p:sp>
    </p:spTree>
    <p:extLst>
      <p:ext uri="{BB962C8B-B14F-4D97-AF65-F5344CB8AC3E}">
        <p14:creationId xmlns:p14="http://schemas.microsoft.com/office/powerpoint/2010/main" val="15995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introduction…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For example:</a:t>
            </a:r>
          </a:p>
          <a:p>
            <a:r>
              <a:rPr lang="en-AU" dirty="0" smtClean="0"/>
              <a:t>Responding to the issue of …(issue)…(author)…argues in his/her …(text type)….that ‘…….’. Using an (tone word/s) tone…..(author’s surname) seeks to position the reader to….(react to the issue how?).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8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to write paragraphs…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Mark David uses expert evidence from Professor </a:t>
            </a:r>
            <a:r>
              <a:rPr lang="en-AU" dirty="0" smtClean="0"/>
              <a:t>Gordian </a:t>
            </a:r>
            <a:r>
              <a:rPr lang="en-AU" dirty="0" err="1"/>
              <a:t>Fulde</a:t>
            </a:r>
            <a:r>
              <a:rPr lang="en-AU" dirty="0"/>
              <a:t>, Director of Emergency at Sydney’s St </a:t>
            </a:r>
            <a:r>
              <a:rPr lang="en-AU" dirty="0" smtClean="0"/>
              <a:t>Vincent’s </a:t>
            </a:r>
            <a:r>
              <a:rPr lang="en-AU" dirty="0"/>
              <a:t>Hospital, when he says that “some nights at </a:t>
            </a:r>
            <a:r>
              <a:rPr lang="en-AU" dirty="0" smtClean="0"/>
              <a:t>least </a:t>
            </a:r>
            <a:r>
              <a:rPr lang="en-AU" dirty="0"/>
              <a:t>twice an hour they treat a patient who’s been </a:t>
            </a:r>
            <a:r>
              <a:rPr lang="en-AU" dirty="0" smtClean="0"/>
              <a:t>knocked </a:t>
            </a:r>
            <a:r>
              <a:rPr lang="en-AU" dirty="0"/>
              <a:t>unconscious”. Expert evidence makes the </a:t>
            </a:r>
            <a:r>
              <a:rPr lang="en-AU" dirty="0" smtClean="0"/>
              <a:t>reader...</a:t>
            </a:r>
          </a:p>
          <a:p>
            <a:endParaRPr lang="en-AU" dirty="0"/>
          </a:p>
          <a:p>
            <a:r>
              <a:rPr lang="en-AU" dirty="0" smtClean="0"/>
              <a:t>Mark David cites the evidence of Professor Gordian </a:t>
            </a:r>
            <a:r>
              <a:rPr lang="en-AU" dirty="0" err="1" smtClean="0"/>
              <a:t>Fulde</a:t>
            </a:r>
            <a:r>
              <a:rPr lang="en-AU" dirty="0"/>
              <a:t>, Director of Emergency at Sydney’s St Vincent’s </a:t>
            </a:r>
            <a:r>
              <a:rPr lang="en-AU" dirty="0" smtClean="0"/>
              <a:t>Hospital</a:t>
            </a:r>
            <a:r>
              <a:rPr lang="en-AU" dirty="0"/>
              <a:t>, that “some nights at least twice an hour they </a:t>
            </a:r>
            <a:r>
              <a:rPr lang="en-AU" dirty="0" smtClean="0"/>
              <a:t>treat </a:t>
            </a:r>
            <a:r>
              <a:rPr lang="en-AU" dirty="0"/>
              <a:t>a patient who’s been knocked unconscious” as </a:t>
            </a:r>
            <a:r>
              <a:rPr lang="en-AU" dirty="0" smtClean="0"/>
              <a:t>proof </a:t>
            </a:r>
            <a:r>
              <a:rPr lang="en-AU" dirty="0"/>
              <a:t>that one punch incident have become a </a:t>
            </a:r>
            <a:r>
              <a:rPr lang="en-AU" dirty="0" smtClean="0"/>
              <a:t>significant </a:t>
            </a:r>
            <a:r>
              <a:rPr lang="en-AU" dirty="0"/>
              <a:t>problem.</a:t>
            </a:r>
          </a:p>
        </p:txBody>
      </p:sp>
    </p:spTree>
    <p:extLst>
      <p:ext uri="{BB962C8B-B14F-4D97-AF65-F5344CB8AC3E}">
        <p14:creationId xmlns:p14="http://schemas.microsoft.com/office/powerpoint/2010/main" val="17323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Write in a variety of ways…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David </a:t>
            </a:r>
            <a:r>
              <a:rPr lang="en-AU" dirty="0"/>
              <a:t>labels the impact of king hits as “the </a:t>
            </a:r>
            <a:r>
              <a:rPr lang="en-AU" dirty="0" smtClean="0"/>
              <a:t>maximum possible </a:t>
            </a:r>
            <a:r>
              <a:rPr lang="en-AU" dirty="0"/>
              <a:t>damage”. This description</a:t>
            </a:r>
            <a:r>
              <a:rPr lang="en-AU" dirty="0" smtClean="0"/>
              <a:t>...</a:t>
            </a:r>
          </a:p>
          <a:p>
            <a:endParaRPr lang="en-AU" dirty="0"/>
          </a:p>
          <a:p>
            <a:r>
              <a:rPr lang="en-AU" dirty="0" smtClean="0"/>
              <a:t>David </a:t>
            </a:r>
            <a:r>
              <a:rPr lang="en-AU" dirty="0"/>
              <a:t>labels the impact of king hits as “the maximum </a:t>
            </a:r>
            <a:r>
              <a:rPr lang="en-AU" dirty="0" smtClean="0"/>
              <a:t>possible </a:t>
            </a:r>
            <a:r>
              <a:rPr lang="en-AU" dirty="0"/>
              <a:t>damage” positioning the reader to</a:t>
            </a:r>
            <a:r>
              <a:rPr lang="en-AU" dirty="0" smtClean="0"/>
              <a:t>...</a:t>
            </a:r>
          </a:p>
          <a:p>
            <a:endParaRPr lang="en-AU" dirty="0"/>
          </a:p>
          <a:p>
            <a:r>
              <a:rPr lang="en-AU" dirty="0" smtClean="0"/>
              <a:t>By </a:t>
            </a:r>
            <a:r>
              <a:rPr lang="en-AU" dirty="0" err="1"/>
              <a:t>labeling</a:t>
            </a:r>
            <a:r>
              <a:rPr lang="en-AU" dirty="0"/>
              <a:t> the impact of king hits as “the maximum </a:t>
            </a:r>
            <a:r>
              <a:rPr lang="en-AU" dirty="0" smtClean="0"/>
              <a:t>possible </a:t>
            </a:r>
            <a:r>
              <a:rPr lang="en-AU" dirty="0"/>
              <a:t>damage,” David positions the reader to...</a:t>
            </a:r>
          </a:p>
        </p:txBody>
      </p:sp>
    </p:spTree>
    <p:extLst>
      <p:ext uri="{BB962C8B-B14F-4D97-AF65-F5344CB8AC3E}">
        <p14:creationId xmlns:p14="http://schemas.microsoft.com/office/powerpoint/2010/main" val="9406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Writing about visuals…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David uses a range of emotive techniques </a:t>
            </a:r>
            <a:r>
              <a:rPr lang="en-AU" dirty="0" smtClean="0"/>
              <a:t>to</a:t>
            </a:r>
            <a:r>
              <a:rPr lang="en-AU" dirty="0"/>
              <a:t>...These include the image which </a:t>
            </a:r>
            <a:r>
              <a:rPr lang="en-AU" dirty="0" smtClean="0"/>
              <a:t>accompanies </a:t>
            </a:r>
            <a:r>
              <a:rPr lang="en-AU" dirty="0"/>
              <a:t>the piece</a:t>
            </a:r>
            <a:r>
              <a:rPr lang="en-AU" dirty="0" smtClean="0"/>
              <a:t>...</a:t>
            </a:r>
          </a:p>
          <a:p>
            <a:r>
              <a:rPr lang="en-AU" dirty="0"/>
              <a:t>Our focus is captured by the visual when / at</a:t>
            </a:r>
            <a:r>
              <a:rPr lang="en-AU" dirty="0" smtClean="0"/>
              <a:t>... The </a:t>
            </a:r>
            <a:r>
              <a:rPr lang="en-AU" dirty="0"/>
              <a:t>portrayal of...as...focuses our attention </a:t>
            </a:r>
            <a:r>
              <a:rPr lang="en-AU" dirty="0" smtClean="0"/>
              <a:t>because</a:t>
            </a:r>
            <a:r>
              <a:rPr lang="en-AU" dirty="0"/>
              <a:t>...</a:t>
            </a:r>
          </a:p>
          <a:p>
            <a:r>
              <a:rPr lang="en-AU" dirty="0" smtClean="0"/>
              <a:t>...</a:t>
            </a:r>
            <a:r>
              <a:rPr lang="en-AU" dirty="0"/>
              <a:t>is represented as...</a:t>
            </a:r>
          </a:p>
          <a:p>
            <a:r>
              <a:rPr lang="en-AU" dirty="0" smtClean="0"/>
              <a:t>Re-</a:t>
            </a:r>
            <a:r>
              <a:rPr lang="en-AU" dirty="0" err="1" smtClean="0"/>
              <a:t>inforces</a:t>
            </a:r>
            <a:r>
              <a:rPr lang="en-AU" dirty="0" smtClean="0"/>
              <a:t> </a:t>
            </a:r>
            <a:r>
              <a:rPr lang="en-AU" dirty="0"/>
              <a:t>the point that...</a:t>
            </a:r>
          </a:p>
          <a:p>
            <a:r>
              <a:rPr lang="en-AU" dirty="0" smtClean="0"/>
              <a:t>Supports </a:t>
            </a:r>
            <a:r>
              <a:rPr lang="en-AU" dirty="0"/>
              <a:t>the contention / argument that...</a:t>
            </a:r>
          </a:p>
          <a:p>
            <a:r>
              <a:rPr lang="en-AU" dirty="0" smtClean="0"/>
              <a:t>The </a:t>
            </a:r>
            <a:r>
              <a:rPr lang="en-AU" dirty="0"/>
              <a:t>image visually captures the author’s argument </a:t>
            </a:r>
            <a:r>
              <a:rPr lang="en-AU" dirty="0" smtClean="0"/>
              <a:t>that</a:t>
            </a:r>
            <a:r>
              <a:rPr lang="en-A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985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206</TotalTime>
  <Words>810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Language analysis</vt:lpstr>
      <vt:lpstr>To begin… </vt:lpstr>
      <vt:lpstr>PowerPoint Presentation</vt:lpstr>
      <vt:lpstr>Which of these best identifies the contention? </vt:lpstr>
      <vt:lpstr>How???</vt:lpstr>
      <vt:lpstr>The introduction…</vt:lpstr>
      <vt:lpstr>How to write paragraphs…</vt:lpstr>
      <vt:lpstr>Write in a variety of ways…</vt:lpstr>
      <vt:lpstr>Writing about visuals…</vt:lpstr>
      <vt:lpstr>PowerPoint Presentation</vt:lpstr>
      <vt:lpstr>Words to use…</vt:lpstr>
      <vt:lpstr>Tone…</vt:lpstr>
      <vt:lpstr>How to study…</vt:lpstr>
      <vt:lpstr>Practise…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examiners reports…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analysis</dc:title>
  <dc:creator>Bridget Kelly</dc:creator>
  <cp:lastModifiedBy>Bridget Kelly</cp:lastModifiedBy>
  <cp:revision>11</cp:revision>
  <dcterms:created xsi:type="dcterms:W3CDTF">2014-10-16T01:15:08Z</dcterms:created>
  <dcterms:modified xsi:type="dcterms:W3CDTF">2014-10-16T23:11:44Z</dcterms:modified>
</cp:coreProperties>
</file>