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12"/>
  </p:normalViewPr>
  <p:slideViewPr>
    <p:cSldViewPr>
      <p:cViewPr varScale="1">
        <p:scale>
          <a:sx n="102" d="100"/>
          <a:sy n="102" d="100"/>
        </p:scale>
        <p:origin x="138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18DA208D-F5FB-4197-AC29-456C1D9761EB}" type="datetimeFigureOut">
              <a:rPr lang="en-AU" smtClean="0"/>
              <a:t>4/10/2016</a:t>
            </a:fld>
            <a:endParaRPr lang="en-AU"/>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AU"/>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01414864-D095-44DB-B6BF-D23F66D89162}" type="slidenum">
              <a:rPr lang="en-AU" smtClean="0"/>
              <a:t>‹#›</a:t>
            </a:fld>
            <a:endParaRPr lang="en-AU"/>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950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DA208D-F5FB-4197-AC29-456C1D9761EB}" type="datetimeFigureOut">
              <a:rPr lang="en-AU" smtClean="0"/>
              <a:t>4/10/2016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1414864-D095-44DB-B6BF-D23F66D89162}" type="slidenum">
              <a:rPr lang="en-AU" smtClean="0"/>
              <a:t>‹#›</a:t>
            </a:fld>
            <a:endParaRPr lang="en-AU"/>
          </a:p>
        </p:txBody>
      </p:sp>
    </p:spTree>
    <p:extLst>
      <p:ext uri="{BB962C8B-B14F-4D97-AF65-F5344CB8AC3E}">
        <p14:creationId xmlns:p14="http://schemas.microsoft.com/office/powerpoint/2010/main" val="1758511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DA208D-F5FB-4197-AC29-456C1D9761EB}" type="datetimeFigureOut">
              <a:rPr lang="en-AU" smtClean="0"/>
              <a:t>4/10/2016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1414864-D095-44DB-B6BF-D23F66D89162}" type="slidenum">
              <a:rPr lang="en-AU" smtClean="0"/>
              <a:t>‹#›</a:t>
            </a:fld>
            <a:endParaRPr lang="en-AU"/>
          </a:p>
        </p:txBody>
      </p:sp>
    </p:spTree>
    <p:extLst>
      <p:ext uri="{BB962C8B-B14F-4D97-AF65-F5344CB8AC3E}">
        <p14:creationId xmlns:p14="http://schemas.microsoft.com/office/powerpoint/2010/main" val="1625704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DA208D-F5FB-4197-AC29-456C1D9761EB}" type="datetimeFigureOut">
              <a:rPr lang="en-AU" smtClean="0"/>
              <a:t>4/10/2016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1414864-D095-44DB-B6BF-D23F66D89162}" type="slidenum">
              <a:rPr lang="en-AU" smtClean="0"/>
              <a:t>‹#›</a:t>
            </a:fld>
            <a:endParaRPr lang="en-AU"/>
          </a:p>
        </p:txBody>
      </p:sp>
    </p:spTree>
    <p:extLst>
      <p:ext uri="{BB962C8B-B14F-4D97-AF65-F5344CB8AC3E}">
        <p14:creationId xmlns:p14="http://schemas.microsoft.com/office/powerpoint/2010/main" val="1005628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18DA208D-F5FB-4197-AC29-456C1D9761EB}" type="datetimeFigureOut">
              <a:rPr lang="en-AU" smtClean="0"/>
              <a:t>4/10/2016</a:t>
            </a:fld>
            <a:endParaRPr lang="en-AU"/>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AU"/>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01414864-D095-44DB-B6BF-D23F66D89162}" type="slidenum">
              <a:rPr lang="en-AU" smtClean="0"/>
              <a:t>‹#›</a:t>
            </a:fld>
            <a:endParaRPr lang="en-AU"/>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9100153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DA208D-F5FB-4197-AC29-456C1D9761EB}" type="datetimeFigureOut">
              <a:rPr lang="en-AU" smtClean="0"/>
              <a:t>4/10/2016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1414864-D095-44DB-B6BF-D23F66D89162}" type="slidenum">
              <a:rPr lang="en-AU" smtClean="0"/>
              <a:t>‹#›</a:t>
            </a:fld>
            <a:endParaRPr lang="en-AU"/>
          </a:p>
        </p:txBody>
      </p:sp>
    </p:spTree>
    <p:extLst>
      <p:ext uri="{BB962C8B-B14F-4D97-AF65-F5344CB8AC3E}">
        <p14:creationId xmlns:p14="http://schemas.microsoft.com/office/powerpoint/2010/main" val="25014260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DA208D-F5FB-4197-AC29-456C1D9761EB}" type="datetimeFigureOut">
              <a:rPr lang="en-AU" smtClean="0"/>
              <a:t>4/10/2016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1414864-D095-44DB-B6BF-D23F66D89162}" type="slidenum">
              <a:rPr lang="en-AU" smtClean="0"/>
              <a:t>‹#›</a:t>
            </a:fld>
            <a:endParaRPr lang="en-AU"/>
          </a:p>
        </p:txBody>
      </p:sp>
    </p:spTree>
    <p:extLst>
      <p:ext uri="{BB962C8B-B14F-4D97-AF65-F5344CB8AC3E}">
        <p14:creationId xmlns:p14="http://schemas.microsoft.com/office/powerpoint/2010/main" val="152123144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DA208D-F5FB-4197-AC29-456C1D9761EB}" type="datetimeFigureOut">
              <a:rPr lang="en-AU" smtClean="0"/>
              <a:t>4/10/2016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1414864-D095-44DB-B6BF-D23F66D89162}" type="slidenum">
              <a:rPr lang="en-AU" smtClean="0"/>
              <a:t>‹#›</a:t>
            </a:fld>
            <a:endParaRPr lang="en-AU"/>
          </a:p>
        </p:txBody>
      </p:sp>
    </p:spTree>
    <p:extLst>
      <p:ext uri="{BB962C8B-B14F-4D97-AF65-F5344CB8AC3E}">
        <p14:creationId xmlns:p14="http://schemas.microsoft.com/office/powerpoint/2010/main" val="1544028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A208D-F5FB-4197-AC29-456C1D9761EB}" type="datetimeFigureOut">
              <a:rPr lang="en-AU" smtClean="0"/>
              <a:t>4/10/2016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1414864-D095-44DB-B6BF-D23F66D89162}" type="slidenum">
              <a:rPr lang="en-AU" smtClean="0"/>
              <a:t>‹#›</a:t>
            </a:fld>
            <a:endParaRPr lang="en-AU"/>
          </a:p>
        </p:txBody>
      </p:sp>
    </p:spTree>
    <p:extLst>
      <p:ext uri="{BB962C8B-B14F-4D97-AF65-F5344CB8AC3E}">
        <p14:creationId xmlns:p14="http://schemas.microsoft.com/office/powerpoint/2010/main" val="288877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18DA208D-F5FB-4197-AC29-456C1D9761EB}" type="datetimeFigureOut">
              <a:rPr lang="en-AU" smtClean="0"/>
              <a:t>4/10/2016</a:t>
            </a:fld>
            <a:endParaRPr lang="en-AU"/>
          </a:p>
        </p:txBody>
      </p:sp>
      <p:sp>
        <p:nvSpPr>
          <p:cNvPr id="6" name="Footer Placeholder 5"/>
          <p:cNvSpPr>
            <a:spLocks noGrp="1"/>
          </p:cNvSpPr>
          <p:nvPr>
            <p:ph type="ftr" sz="quarter" idx="11"/>
          </p:nvPr>
        </p:nvSpPr>
        <p:spPr>
          <a:xfrm>
            <a:off x="1577716" y="6375679"/>
            <a:ext cx="2611634" cy="345796"/>
          </a:xfrm>
        </p:spPr>
        <p:txBody>
          <a:bodyPr/>
          <a:lstStyle/>
          <a:p>
            <a:endParaRPr lang="en-AU"/>
          </a:p>
        </p:txBody>
      </p:sp>
      <p:sp>
        <p:nvSpPr>
          <p:cNvPr id="7" name="Slide Number Placeholder 6"/>
          <p:cNvSpPr>
            <a:spLocks noGrp="1"/>
          </p:cNvSpPr>
          <p:nvPr>
            <p:ph type="sldNum" sz="quarter" idx="12"/>
          </p:nvPr>
        </p:nvSpPr>
        <p:spPr>
          <a:xfrm>
            <a:off x="4268261" y="6375679"/>
            <a:ext cx="924342" cy="345796"/>
          </a:xfrm>
        </p:spPr>
        <p:txBody>
          <a:bodyPr/>
          <a:lstStyle/>
          <a:p>
            <a:fld id="{01414864-D095-44DB-B6BF-D23F66D89162}" type="slidenum">
              <a:rPr lang="en-AU" smtClean="0"/>
              <a:t>‹#›</a:t>
            </a:fld>
            <a:endParaRPr lang="en-AU"/>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891553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18DA208D-F5FB-4197-AC29-456C1D9761EB}" type="datetimeFigureOut">
              <a:rPr lang="en-AU" smtClean="0"/>
              <a:t>4/10/2016</a:t>
            </a:fld>
            <a:endParaRPr lang="en-AU"/>
          </a:p>
        </p:txBody>
      </p:sp>
      <p:sp>
        <p:nvSpPr>
          <p:cNvPr id="6" name="Footer Placeholder 5"/>
          <p:cNvSpPr>
            <a:spLocks noGrp="1"/>
          </p:cNvSpPr>
          <p:nvPr>
            <p:ph type="ftr" sz="quarter" idx="11"/>
          </p:nvPr>
        </p:nvSpPr>
        <p:spPr>
          <a:xfrm>
            <a:off x="1577716" y="6375679"/>
            <a:ext cx="2611634" cy="345796"/>
          </a:xfrm>
        </p:spPr>
        <p:txBody>
          <a:bodyPr/>
          <a:lstStyle/>
          <a:p>
            <a:endParaRPr lang="en-AU"/>
          </a:p>
        </p:txBody>
      </p:sp>
      <p:sp>
        <p:nvSpPr>
          <p:cNvPr id="7" name="Slide Number Placeholder 6"/>
          <p:cNvSpPr>
            <a:spLocks noGrp="1"/>
          </p:cNvSpPr>
          <p:nvPr>
            <p:ph type="sldNum" sz="quarter" idx="12"/>
          </p:nvPr>
        </p:nvSpPr>
        <p:spPr>
          <a:xfrm>
            <a:off x="4256153" y="6375679"/>
            <a:ext cx="947460" cy="345796"/>
          </a:xfrm>
        </p:spPr>
        <p:txBody>
          <a:bodyPr/>
          <a:lstStyle/>
          <a:p>
            <a:fld id="{01414864-D095-44DB-B6BF-D23F66D89162}" type="slidenum">
              <a:rPr lang="en-AU" smtClean="0"/>
              <a:t>‹#›</a:t>
            </a:fld>
            <a:endParaRPr lang="en-AU"/>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13001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18DA208D-F5FB-4197-AC29-456C1D9761EB}" type="datetimeFigureOut">
              <a:rPr lang="en-AU" smtClean="0"/>
              <a:t>4/10/2016</a:t>
            </a:fld>
            <a:endParaRPr lang="en-AU"/>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01414864-D095-44DB-B6BF-D23F66D89162}" type="slidenum">
              <a:rPr lang="en-AU" smtClean="0"/>
              <a:t>‹#›</a:t>
            </a:fld>
            <a:endParaRPr lang="en-AU"/>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6483781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9600" dirty="0" smtClean="0"/>
              <a:t>This Boy’s Life</a:t>
            </a:r>
            <a:endParaRPr lang="en-AU" sz="9600" dirty="0"/>
          </a:p>
        </p:txBody>
      </p:sp>
      <p:sp>
        <p:nvSpPr>
          <p:cNvPr id="3" name="Subtitle 2"/>
          <p:cNvSpPr>
            <a:spLocks noGrp="1"/>
          </p:cNvSpPr>
          <p:nvPr>
            <p:ph type="subTitle" idx="1"/>
          </p:nvPr>
        </p:nvSpPr>
        <p:spPr/>
        <p:txBody>
          <a:bodyPr>
            <a:noAutofit/>
          </a:bodyPr>
          <a:lstStyle/>
          <a:p>
            <a:r>
              <a:rPr lang="en-AU" sz="4000" dirty="0" smtClean="0"/>
              <a:t>Tobias Wolff</a:t>
            </a:r>
            <a:endParaRPr lang="en-AU" sz="4000" dirty="0"/>
          </a:p>
        </p:txBody>
      </p:sp>
    </p:spTree>
    <p:extLst>
      <p:ext uri="{BB962C8B-B14F-4D97-AF65-F5344CB8AC3E}">
        <p14:creationId xmlns:p14="http://schemas.microsoft.com/office/powerpoint/2010/main" val="3212687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Quotes- Citizenship in the Home</a:t>
            </a:r>
            <a:endParaRPr lang="en-AU" dirty="0"/>
          </a:p>
        </p:txBody>
      </p:sp>
      <p:sp>
        <p:nvSpPr>
          <p:cNvPr id="3" name="Content Placeholder 2"/>
          <p:cNvSpPr>
            <a:spLocks noGrp="1"/>
          </p:cNvSpPr>
          <p:nvPr>
            <p:ph idx="1"/>
          </p:nvPr>
        </p:nvSpPr>
        <p:spPr/>
        <p:txBody>
          <a:bodyPr>
            <a:normAutofit fontScale="25000" lnSpcReduction="20000"/>
          </a:bodyPr>
          <a:lstStyle/>
          <a:p>
            <a:r>
              <a:rPr lang="en-AU" sz="6400" dirty="0" smtClean="0"/>
              <a:t>‘</a:t>
            </a:r>
            <a:r>
              <a:rPr lang="en-AU" sz="6400" dirty="0"/>
              <a:t>Dwight made a study of me’ p79</a:t>
            </a:r>
          </a:p>
          <a:p>
            <a:r>
              <a:rPr lang="en-AU" sz="6400" dirty="0"/>
              <a:t>‘I slipped into daydreams’ p80</a:t>
            </a:r>
          </a:p>
          <a:p>
            <a:r>
              <a:rPr lang="en-AU" sz="6400" dirty="0" smtClean="0"/>
              <a:t>Arthur</a:t>
            </a:r>
            <a:r>
              <a:rPr lang="en-AU" sz="6400" dirty="0"/>
              <a:t>: ‘I liked his acid wit and the wild stories he told and his </a:t>
            </a:r>
            <a:r>
              <a:rPr lang="en-AU" sz="6400" dirty="0" smtClean="0"/>
              <a:t>apparent indifference </a:t>
            </a:r>
            <a:r>
              <a:rPr lang="en-AU" sz="6400" dirty="0"/>
              <a:t>to what other people thought of him. But I withheld my </a:t>
            </a:r>
            <a:r>
              <a:rPr lang="en-AU" sz="6400" dirty="0" smtClean="0"/>
              <a:t>friendship, because </a:t>
            </a:r>
            <a:r>
              <a:rPr lang="en-AU" sz="6400" dirty="0"/>
              <a:t>I was afraid of what it would cost me’ p89</a:t>
            </a:r>
          </a:p>
          <a:p>
            <a:r>
              <a:rPr lang="en-AU" sz="6400" dirty="0"/>
              <a:t>‘He had me tell the story again and again’ p94</a:t>
            </a:r>
          </a:p>
          <a:p>
            <a:r>
              <a:rPr lang="en-AU" sz="6400" dirty="0" smtClean="0"/>
              <a:t>‘</a:t>
            </a:r>
            <a:r>
              <a:rPr lang="en-AU" sz="6400" dirty="0"/>
              <a:t>those thoughts made me feel cheated and confined’ p101</a:t>
            </a:r>
          </a:p>
          <a:p>
            <a:r>
              <a:rPr lang="en-AU" sz="6400" dirty="0"/>
              <a:t>‘I began to see myself from the stands and became sentimentally aroused </a:t>
            </a:r>
            <a:r>
              <a:rPr lang="en-AU" sz="6400" dirty="0" smtClean="0"/>
              <a:t>by the </a:t>
            </a:r>
            <a:r>
              <a:rPr lang="en-AU" sz="6400" dirty="0"/>
              <a:t>consciousness of my own nobility and grit in seeing this game </a:t>
            </a:r>
            <a:r>
              <a:rPr lang="en-AU" sz="6400" dirty="0" smtClean="0"/>
              <a:t>through’p107</a:t>
            </a:r>
            <a:endParaRPr lang="en-AU" sz="6400" dirty="0"/>
          </a:p>
          <a:p>
            <a:r>
              <a:rPr lang="en-AU" sz="6400" dirty="0" smtClean="0"/>
              <a:t>‘</a:t>
            </a:r>
            <a:r>
              <a:rPr lang="en-AU" sz="6400" dirty="0"/>
              <a:t>I was a liar...I couldn’t help but try to introduce new versions of myself as </a:t>
            </a:r>
            <a:r>
              <a:rPr lang="en-AU" sz="6400" dirty="0" smtClean="0"/>
              <a:t>my interests </a:t>
            </a:r>
            <a:r>
              <a:rPr lang="en-AU" sz="6400" dirty="0"/>
              <a:t>changed, and as other versions failed to persuade’ p110</a:t>
            </a:r>
          </a:p>
          <a:p>
            <a:r>
              <a:rPr lang="en-AU" sz="6400" dirty="0"/>
              <a:t>‘these accusations did not hurt me, because I did not see myself that </a:t>
            </a:r>
            <a:r>
              <a:rPr lang="en-AU" sz="6400" dirty="0" smtClean="0"/>
              <a:t>way’ p111</a:t>
            </a:r>
            <a:endParaRPr lang="en-AU" sz="6400" dirty="0"/>
          </a:p>
          <a:p>
            <a:r>
              <a:rPr lang="en-AU" sz="6400" dirty="0"/>
              <a:t>‘I was my mother’s son. I could not be anyone else’s’ p118</a:t>
            </a:r>
          </a:p>
          <a:p>
            <a:r>
              <a:rPr lang="en-AU" sz="6400" dirty="0" smtClean="0"/>
              <a:t>‘</a:t>
            </a:r>
            <a:r>
              <a:rPr lang="en-AU" sz="6400" dirty="0"/>
              <a:t>But she may also have dreamed of flight and freedom - </a:t>
            </a:r>
            <a:r>
              <a:rPr lang="en-AU" sz="6400" dirty="0" smtClean="0"/>
              <a:t>unencumbered, solitary </a:t>
            </a:r>
            <a:r>
              <a:rPr lang="en-AU" sz="6400" dirty="0"/>
              <a:t>freedom, freedom even from me. Like anyone else, she must </a:t>
            </a:r>
            <a:r>
              <a:rPr lang="en-AU" sz="6400" dirty="0" smtClean="0"/>
              <a:t>have wanted </a:t>
            </a:r>
            <a:r>
              <a:rPr lang="en-AU" sz="6400" dirty="0"/>
              <a:t>different things at </a:t>
            </a:r>
            <a:r>
              <a:rPr lang="en-AU" sz="6400" dirty="0" err="1" smtClean="0"/>
              <a:t>th</a:t>
            </a:r>
            <a:r>
              <a:rPr lang="en-AU" sz="6400" dirty="0" smtClean="0"/>
              <a:t> same </a:t>
            </a:r>
            <a:r>
              <a:rPr lang="en-AU" sz="6400" dirty="0"/>
              <a:t>time. The human heart is a dark </a:t>
            </a:r>
            <a:r>
              <a:rPr lang="en-AU" sz="6400" dirty="0" smtClean="0"/>
              <a:t>forest’ p119</a:t>
            </a:r>
            <a:endParaRPr lang="en-AU" sz="6400" dirty="0"/>
          </a:p>
          <a:p>
            <a:r>
              <a:rPr lang="en-AU" sz="6400" dirty="0" smtClean="0"/>
              <a:t>‘</a:t>
            </a:r>
            <a:r>
              <a:rPr lang="en-AU" sz="6400" dirty="0"/>
              <a:t>Someday, I thought, I would just keep going’ </a:t>
            </a:r>
            <a:r>
              <a:rPr lang="en-AU" sz="6400" dirty="0" smtClean="0"/>
              <a:t>p145</a:t>
            </a:r>
            <a:endParaRPr lang="en-AU" sz="6400" dirty="0"/>
          </a:p>
        </p:txBody>
      </p:sp>
    </p:spTree>
    <p:extLst>
      <p:ext uri="{BB962C8B-B14F-4D97-AF65-F5344CB8AC3E}">
        <p14:creationId xmlns:p14="http://schemas.microsoft.com/office/powerpoint/2010/main" val="1719725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Quotes- Citizenship in the School</a:t>
            </a:r>
            <a:endParaRPr lang="en-AU" dirty="0"/>
          </a:p>
        </p:txBody>
      </p:sp>
      <p:sp>
        <p:nvSpPr>
          <p:cNvPr id="3" name="Content Placeholder 2"/>
          <p:cNvSpPr>
            <a:spLocks noGrp="1"/>
          </p:cNvSpPr>
          <p:nvPr>
            <p:ph idx="1"/>
          </p:nvPr>
        </p:nvSpPr>
        <p:spPr>
          <a:xfrm>
            <a:off x="323528" y="1700808"/>
            <a:ext cx="8229600" cy="4525963"/>
          </a:xfrm>
        </p:spPr>
        <p:txBody>
          <a:bodyPr>
            <a:normAutofit fontScale="25000" lnSpcReduction="20000"/>
          </a:bodyPr>
          <a:lstStyle/>
          <a:p>
            <a:r>
              <a:rPr lang="en-AU" sz="7200" dirty="0" smtClean="0"/>
              <a:t>‘</a:t>
            </a:r>
            <a:r>
              <a:rPr lang="en-AU" sz="7200" dirty="0"/>
              <a:t>I wanted distinction, and the respectable forms of it seemed to be eluding </a:t>
            </a:r>
            <a:r>
              <a:rPr lang="en-AU" sz="7200" dirty="0" smtClean="0"/>
              <a:t>me’ p155</a:t>
            </a:r>
            <a:endParaRPr lang="en-AU" sz="7200" dirty="0"/>
          </a:p>
          <a:p>
            <a:r>
              <a:rPr lang="en-AU" sz="7200" dirty="0" smtClean="0"/>
              <a:t>‘</a:t>
            </a:r>
            <a:r>
              <a:rPr lang="en-AU" sz="7200" dirty="0"/>
              <a:t>I thought we were meeting rightly, true self to true self, free of the </a:t>
            </a:r>
            <a:r>
              <a:rPr lang="en-AU" sz="7200" dirty="0" smtClean="0"/>
              <a:t>accidents of </a:t>
            </a:r>
            <a:r>
              <a:rPr lang="en-AU" sz="7200" dirty="0"/>
              <a:t>age’ p158</a:t>
            </a:r>
          </a:p>
          <a:p>
            <a:r>
              <a:rPr lang="en-AU" sz="7200" dirty="0"/>
              <a:t>‘I only ever wanted what I couldn’t have’ p159</a:t>
            </a:r>
          </a:p>
          <a:p>
            <a:r>
              <a:rPr lang="en-AU" sz="7200" dirty="0" smtClean="0"/>
              <a:t>‘</a:t>
            </a:r>
            <a:r>
              <a:rPr lang="en-AU" sz="7200" dirty="0"/>
              <a:t>I felt she knew all of me, all my foolishness and trouble’ p166</a:t>
            </a:r>
          </a:p>
          <a:p>
            <a:r>
              <a:rPr lang="en-AU" sz="7200" dirty="0" smtClean="0"/>
              <a:t>‘Alone</a:t>
            </a:r>
            <a:r>
              <a:rPr lang="en-AU" sz="7200" dirty="0"/>
              <a:t>, she might have bolted anyway. With me to take care of she thought she</a:t>
            </a:r>
          </a:p>
          <a:p>
            <a:r>
              <a:rPr lang="en-AU" sz="7200" dirty="0"/>
              <a:t>couldn’t’ p174</a:t>
            </a:r>
          </a:p>
          <a:p>
            <a:r>
              <a:rPr lang="en-AU" sz="7200" dirty="0"/>
              <a:t>‘To seek status seemed the most natural thing in the world to me’ p175</a:t>
            </a:r>
          </a:p>
          <a:p>
            <a:r>
              <a:rPr lang="en-AU" sz="7200" dirty="0"/>
              <a:t>‘Being realistic made me feel bitter. It was a new feeling, and one I didn’t like,</a:t>
            </a:r>
          </a:p>
          <a:p>
            <a:r>
              <a:rPr lang="en-AU" sz="7200" dirty="0"/>
              <a:t>But I saw no way out’ p177</a:t>
            </a:r>
          </a:p>
          <a:p>
            <a:r>
              <a:rPr lang="en-AU" sz="7200" dirty="0" smtClean="0"/>
              <a:t>‘</a:t>
            </a:r>
            <a:r>
              <a:rPr lang="en-AU" sz="7200" dirty="0"/>
              <a:t>That was what I thought I was writing - the truth. It was the truth known </a:t>
            </a:r>
            <a:r>
              <a:rPr lang="en-AU" sz="7200" dirty="0" smtClean="0"/>
              <a:t>only to </a:t>
            </a:r>
            <a:r>
              <a:rPr lang="en-AU" sz="7200" dirty="0"/>
              <a:t>me, but I believed in it more than I believed in the facts arrayed against it</a:t>
            </a:r>
            <a:r>
              <a:rPr lang="en-AU" sz="7200" dirty="0" smtClean="0"/>
              <a:t>.’ p180</a:t>
            </a:r>
            <a:endParaRPr lang="en-AU" sz="7200" dirty="0"/>
          </a:p>
          <a:p>
            <a:r>
              <a:rPr lang="en-AU" sz="7200" dirty="0" smtClean="0"/>
              <a:t>‘</a:t>
            </a:r>
            <a:r>
              <a:rPr lang="en-AU" sz="7200" dirty="0"/>
              <a:t>But I knew he was no citizen and he knew I was no outlaw’ p 184</a:t>
            </a:r>
          </a:p>
          <a:p>
            <a:r>
              <a:rPr lang="en-AU" sz="7200" dirty="0" smtClean="0"/>
              <a:t>‘</a:t>
            </a:r>
            <a:r>
              <a:rPr lang="en-AU" sz="7200" dirty="0"/>
              <a:t>Now I wanted above all, as the only redemption left to me, to be a good </a:t>
            </a:r>
            <a:r>
              <a:rPr lang="en-AU" sz="7200" dirty="0" smtClean="0"/>
              <a:t>sport’ p193</a:t>
            </a:r>
            <a:endParaRPr lang="en-AU" sz="7200" dirty="0"/>
          </a:p>
          <a:p>
            <a:r>
              <a:rPr lang="en-AU" sz="7200" dirty="0"/>
              <a:t>‘Knowing that everything comes to an end is a gift of experience’ p194</a:t>
            </a:r>
          </a:p>
          <a:p>
            <a:pPr marL="0" indent="0">
              <a:buNone/>
            </a:pPr>
            <a:endParaRPr lang="en-AU" dirty="0"/>
          </a:p>
        </p:txBody>
      </p:sp>
    </p:spTree>
    <p:extLst>
      <p:ext uri="{BB962C8B-B14F-4D97-AF65-F5344CB8AC3E}">
        <p14:creationId xmlns:p14="http://schemas.microsoft.com/office/powerpoint/2010/main" val="3887500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Quotes- The Amen Corner</a:t>
            </a:r>
            <a:endParaRPr lang="en-AU" dirty="0"/>
          </a:p>
        </p:txBody>
      </p:sp>
      <p:sp>
        <p:nvSpPr>
          <p:cNvPr id="3" name="Content Placeholder 2"/>
          <p:cNvSpPr>
            <a:spLocks noGrp="1"/>
          </p:cNvSpPr>
          <p:nvPr>
            <p:ph idx="1"/>
          </p:nvPr>
        </p:nvSpPr>
        <p:spPr/>
        <p:txBody>
          <a:bodyPr>
            <a:noAutofit/>
          </a:bodyPr>
          <a:lstStyle/>
          <a:p>
            <a:r>
              <a:rPr lang="en-AU" sz="1600" dirty="0" smtClean="0"/>
              <a:t>‘Everyone </a:t>
            </a:r>
            <a:r>
              <a:rPr lang="en-AU" sz="1600" dirty="0"/>
              <a:t>liked Chuck. Sober, he was friendly and calm and </a:t>
            </a:r>
            <a:r>
              <a:rPr lang="en-AU" sz="1600" dirty="0" smtClean="0"/>
              <a:t>open handed</a:t>
            </a:r>
            <a:r>
              <a:rPr lang="en-AU" sz="1600" dirty="0"/>
              <a:t>’ p201</a:t>
            </a:r>
          </a:p>
          <a:p>
            <a:r>
              <a:rPr lang="en-AU" sz="1600" dirty="0"/>
              <a:t>‘I didn’t need to see the tears in Mr Welch’s eyes to know that I had </a:t>
            </a:r>
            <a:r>
              <a:rPr lang="en-AU" sz="1600" dirty="0" smtClean="0"/>
              <a:t>brought shame </a:t>
            </a:r>
            <a:r>
              <a:rPr lang="en-AU" sz="1600" dirty="0"/>
              <a:t>on myself’ p206</a:t>
            </a:r>
          </a:p>
          <a:p>
            <a:r>
              <a:rPr lang="en-AU" sz="1600" dirty="0"/>
              <a:t>‘I had no way of explaining my feelings to him, or even to myself. I </a:t>
            </a:r>
            <a:r>
              <a:rPr lang="en-AU" sz="1600" dirty="0" smtClean="0"/>
              <a:t>believed that </a:t>
            </a:r>
            <a:r>
              <a:rPr lang="en-AU" sz="1600" dirty="0"/>
              <a:t>there was no difference between explanations and excuses, and </a:t>
            </a:r>
            <a:r>
              <a:rPr lang="en-AU" sz="1600" dirty="0" smtClean="0"/>
              <a:t>that excuses </a:t>
            </a:r>
            <a:r>
              <a:rPr lang="en-AU" sz="1600" dirty="0"/>
              <a:t>were unmanly. So were feelings, especially complicated feelings. </a:t>
            </a:r>
            <a:r>
              <a:rPr lang="en-AU" sz="1600" dirty="0" smtClean="0"/>
              <a:t>I didn’t </a:t>
            </a:r>
            <a:r>
              <a:rPr lang="en-AU" sz="1600" dirty="0"/>
              <a:t>admit to them. I hardly knew I had them’ p207</a:t>
            </a:r>
          </a:p>
          <a:p>
            <a:r>
              <a:rPr lang="en-AU" sz="1600" dirty="0" smtClean="0"/>
              <a:t>‘</a:t>
            </a:r>
            <a:r>
              <a:rPr lang="en-AU" sz="1600" dirty="0"/>
              <a:t>in my heart I was glad he was in trouble’ </a:t>
            </a:r>
            <a:r>
              <a:rPr lang="en-AU" sz="1600" dirty="0" smtClean="0"/>
              <a:t>p214</a:t>
            </a:r>
          </a:p>
          <a:p>
            <a:r>
              <a:rPr lang="en-AU" sz="1600" dirty="0" smtClean="0"/>
              <a:t>‘the </a:t>
            </a:r>
            <a:r>
              <a:rPr lang="en-AU" sz="1600" dirty="0"/>
              <a:t>good life he had in mind for himself was just as conventional as the one </a:t>
            </a:r>
            <a:r>
              <a:rPr lang="en-AU" sz="1600" dirty="0" smtClean="0"/>
              <a:t>I had </a:t>
            </a:r>
            <a:r>
              <a:rPr lang="en-AU" sz="1600" dirty="0"/>
              <a:t>in mind for myself, though without its epic pretensions’ p215</a:t>
            </a:r>
          </a:p>
          <a:p>
            <a:r>
              <a:rPr lang="en-AU" sz="1600" dirty="0"/>
              <a:t>‘When it asked for my name as I wished it to appear in the school catalogue, </a:t>
            </a:r>
            <a:r>
              <a:rPr lang="en-AU" sz="1600" dirty="0" smtClean="0"/>
              <a:t>I wrote</a:t>
            </a:r>
            <a:r>
              <a:rPr lang="en-AU" sz="1600" dirty="0"/>
              <a:t>, “Tobias Jonathan von Ansell-Wolff III”’ p218</a:t>
            </a:r>
          </a:p>
          <a:p>
            <a:r>
              <a:rPr lang="en-AU" sz="1600" dirty="0"/>
              <a:t>‘She was happy for me, after all, and willing not to question fortune </a:t>
            </a:r>
            <a:r>
              <a:rPr lang="en-AU" sz="1600" dirty="0" smtClean="0"/>
              <a:t>too closely</a:t>
            </a:r>
            <a:r>
              <a:rPr lang="en-AU" sz="1600" dirty="0"/>
              <a:t>’ p219</a:t>
            </a:r>
          </a:p>
          <a:p>
            <a:r>
              <a:rPr lang="en-AU" sz="1600" dirty="0"/>
              <a:t>‘Her tolerance was good for most things, but she had no time for </a:t>
            </a:r>
            <a:r>
              <a:rPr lang="en-AU" sz="1600" dirty="0" err="1" smtClean="0"/>
              <a:t>crybabies’</a:t>
            </a:r>
            <a:r>
              <a:rPr lang="en-AU" sz="1600" dirty="0" smtClean="0"/>
              <a:t> p221</a:t>
            </a:r>
            <a:endParaRPr lang="en-AU" sz="1600" dirty="0"/>
          </a:p>
          <a:p>
            <a:r>
              <a:rPr lang="en-AU" sz="1600" dirty="0"/>
              <a:t>‘We were ourselves again - restless, scheming, poised for flight’ p221</a:t>
            </a:r>
          </a:p>
          <a:p>
            <a:r>
              <a:rPr lang="en-AU" sz="1600" dirty="0"/>
              <a:t>‘I could see that any other answer would have broken his heart’ p229</a:t>
            </a:r>
          </a:p>
          <a:p>
            <a:r>
              <a:rPr lang="en-AU" sz="1600" dirty="0"/>
              <a:t>‘I was being outfitted not for pleasure but for survival’ p230</a:t>
            </a:r>
          </a:p>
          <a:p>
            <a:pPr marL="0" indent="0">
              <a:buNone/>
            </a:pPr>
            <a:endParaRPr lang="en-AU" sz="1600" dirty="0"/>
          </a:p>
        </p:txBody>
      </p:sp>
    </p:spTree>
    <p:extLst>
      <p:ext uri="{BB962C8B-B14F-4D97-AF65-F5344CB8AC3E}">
        <p14:creationId xmlns:p14="http://schemas.microsoft.com/office/powerpoint/2010/main" val="3987705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Quotes- Amen</a:t>
            </a:r>
            <a:endParaRPr lang="en-AU" dirty="0"/>
          </a:p>
        </p:txBody>
      </p:sp>
      <p:sp>
        <p:nvSpPr>
          <p:cNvPr id="3" name="Content Placeholder 2"/>
          <p:cNvSpPr>
            <a:spLocks noGrp="1"/>
          </p:cNvSpPr>
          <p:nvPr>
            <p:ph idx="1"/>
          </p:nvPr>
        </p:nvSpPr>
        <p:spPr/>
        <p:txBody>
          <a:bodyPr>
            <a:normAutofit/>
          </a:bodyPr>
          <a:lstStyle/>
          <a:p>
            <a:r>
              <a:rPr lang="en-AU" dirty="0" smtClean="0"/>
              <a:t>‘</a:t>
            </a:r>
            <a:r>
              <a:rPr lang="en-AU" dirty="0"/>
              <a:t>my father had indeed suffered some kind of breakdown’ p239</a:t>
            </a:r>
          </a:p>
          <a:p>
            <a:r>
              <a:rPr lang="en-AU" dirty="0"/>
              <a:t>‘conscious of the falseness of my position. I had known someone was </a:t>
            </a:r>
            <a:r>
              <a:rPr lang="en-AU" dirty="0" smtClean="0"/>
              <a:t>in trouble </a:t>
            </a:r>
            <a:r>
              <a:rPr lang="en-AU" dirty="0"/>
              <a:t>and had done nothing’ p240</a:t>
            </a:r>
          </a:p>
          <a:p>
            <a:r>
              <a:rPr lang="en-AU" dirty="0"/>
              <a:t>‘It seemed to me when I got there that this was where I had been going </a:t>
            </a:r>
            <a:r>
              <a:rPr lang="en-AU" dirty="0" smtClean="0"/>
              <a:t>all along</a:t>
            </a:r>
            <a:r>
              <a:rPr lang="en-AU" dirty="0"/>
              <a:t>, and where I might redeem myself’ p241</a:t>
            </a:r>
          </a:p>
          <a:p>
            <a:r>
              <a:rPr lang="en-AU" dirty="0" smtClean="0"/>
              <a:t>‘</a:t>
            </a:r>
            <a:r>
              <a:rPr lang="en-AU" dirty="0"/>
              <a:t>The night was hazy. There was no moon. Farmhouse windows burned with </a:t>
            </a:r>
            <a:r>
              <a:rPr lang="en-AU" dirty="0" smtClean="0"/>
              <a:t>a soft </a:t>
            </a:r>
            <a:r>
              <a:rPr lang="en-AU" dirty="0"/>
              <a:t>buttery light’ </a:t>
            </a:r>
            <a:r>
              <a:rPr lang="en-AU" dirty="0" smtClean="0"/>
              <a:t>p242</a:t>
            </a:r>
            <a:endParaRPr lang="en-AU" dirty="0"/>
          </a:p>
        </p:txBody>
      </p:sp>
    </p:spTree>
    <p:extLst>
      <p:ext uri="{BB962C8B-B14F-4D97-AF65-F5344CB8AC3E}">
        <p14:creationId xmlns:p14="http://schemas.microsoft.com/office/powerpoint/2010/main" val="3481685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Historical Context</a:t>
            </a:r>
            <a:endParaRPr lang="en-AU" dirty="0"/>
          </a:p>
        </p:txBody>
      </p:sp>
      <p:sp>
        <p:nvSpPr>
          <p:cNvPr id="3" name="Content Placeholder 2"/>
          <p:cNvSpPr>
            <a:spLocks noGrp="1"/>
          </p:cNvSpPr>
          <p:nvPr>
            <p:ph idx="1"/>
          </p:nvPr>
        </p:nvSpPr>
        <p:spPr/>
        <p:txBody>
          <a:bodyPr/>
          <a:lstStyle/>
          <a:p>
            <a:r>
              <a:rPr lang="en-AU" dirty="0" smtClean="0"/>
              <a:t>The sense of adventure and optimism embedded in the American psyche is evident in Rosemary as she sets out from Florida in 1955, looking for a new life.</a:t>
            </a:r>
          </a:p>
          <a:p>
            <a:r>
              <a:rPr lang="en-AU" dirty="0" smtClean="0"/>
              <a:t>The assassination of JFK and America’s involvement in the Vietnam War were defining moments of America in the 1960s.</a:t>
            </a:r>
          </a:p>
          <a:p>
            <a:r>
              <a:rPr lang="en-AU" dirty="0" smtClean="0"/>
              <a:t>Wolff joined the army and served from 1964-68 with the US Army Special Forces in Vietnam. In his memoir, Wolff describes his relief at finding himself back in ‘the clear life of uniforms and ranks and weapons’ and hoping for a war. P241.</a:t>
            </a:r>
            <a:endParaRPr lang="en-AU" dirty="0"/>
          </a:p>
        </p:txBody>
      </p:sp>
    </p:spTree>
    <p:extLst>
      <p:ext uri="{BB962C8B-B14F-4D97-AF65-F5344CB8AC3E}">
        <p14:creationId xmlns:p14="http://schemas.microsoft.com/office/powerpoint/2010/main" val="1844357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Symbols</a:t>
            </a:r>
            <a:endParaRPr lang="en-AU" dirty="0"/>
          </a:p>
        </p:txBody>
      </p:sp>
      <p:sp>
        <p:nvSpPr>
          <p:cNvPr id="3" name="Content Placeholder 2"/>
          <p:cNvSpPr>
            <a:spLocks noGrp="1"/>
          </p:cNvSpPr>
          <p:nvPr>
            <p:ph idx="1"/>
          </p:nvPr>
        </p:nvSpPr>
        <p:spPr/>
        <p:txBody>
          <a:bodyPr>
            <a:normAutofit fontScale="92500"/>
          </a:bodyPr>
          <a:lstStyle/>
          <a:p>
            <a:r>
              <a:rPr lang="en-AU" dirty="0" smtClean="0"/>
              <a:t>Cars- represent power, masculinity, escape</a:t>
            </a:r>
          </a:p>
          <a:p>
            <a:r>
              <a:rPr lang="en-AU" dirty="0" smtClean="0"/>
              <a:t>Guns- represent power, masculinity, democratic rights, cultural heritage.</a:t>
            </a:r>
          </a:p>
          <a:p>
            <a:r>
              <a:rPr lang="en-AU" dirty="0" smtClean="0"/>
              <a:t>Clothing- represents identity, survival, belonging.</a:t>
            </a:r>
          </a:p>
          <a:p>
            <a:r>
              <a:rPr lang="en-AU" dirty="0" smtClean="0"/>
              <a:t>Alcohol- represents escapism and masculinity.</a:t>
            </a:r>
          </a:p>
          <a:p>
            <a:r>
              <a:rPr lang="en-AU" dirty="0" smtClean="0"/>
              <a:t>Cigarettes- represent masculinity, rebellion, ‘coolness’.</a:t>
            </a:r>
          </a:p>
          <a:p>
            <a:r>
              <a:rPr lang="en-AU" dirty="0" smtClean="0"/>
              <a:t>Stories- represent escapism, survival, creativity, imagination, power, dishonesty.</a:t>
            </a:r>
          </a:p>
          <a:p>
            <a:r>
              <a:rPr lang="en-AU" dirty="0" smtClean="0"/>
              <a:t>White paint- represents ‘covering up’, damaging/destroying.</a:t>
            </a:r>
          </a:p>
          <a:p>
            <a:r>
              <a:rPr lang="en-AU" dirty="0" smtClean="0"/>
              <a:t>Can you think of any other symbols and what they represent?</a:t>
            </a:r>
            <a:endParaRPr lang="en-AU" dirty="0"/>
          </a:p>
        </p:txBody>
      </p:sp>
    </p:spTree>
    <p:extLst>
      <p:ext uri="{BB962C8B-B14F-4D97-AF65-F5344CB8AC3E}">
        <p14:creationId xmlns:p14="http://schemas.microsoft.com/office/powerpoint/2010/main" val="48180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sp>
        <p:nvSpPr>
          <p:cNvPr id="3" name="Content Placeholder 2"/>
          <p:cNvSpPr>
            <a:spLocks noGrp="1"/>
          </p:cNvSpPr>
          <p:nvPr>
            <p:ph idx="1"/>
          </p:nvPr>
        </p:nvSpPr>
        <p:spPr/>
        <p:txBody>
          <a:bodyPr/>
          <a:lstStyle/>
          <a:p>
            <a:r>
              <a:rPr lang="en-AU" b="1" dirty="0" smtClean="0"/>
              <a:t>First person narrative voice:</a:t>
            </a:r>
            <a:r>
              <a:rPr lang="en-AU" dirty="0" smtClean="0"/>
              <a:t> use of first person pronoun (I, me, my) invites readers to connect directly with the writer through experiences of thoughts familiar to many readers.</a:t>
            </a:r>
          </a:p>
          <a:p>
            <a:endParaRPr lang="en-AU" dirty="0" smtClean="0"/>
          </a:p>
          <a:p>
            <a:r>
              <a:rPr lang="en-AU" b="1" dirty="0" smtClean="0"/>
              <a:t>Subjective narrative perspective: </a:t>
            </a:r>
            <a:r>
              <a:rPr lang="en-AU" dirty="0" smtClean="0"/>
              <a:t>descriptions of people and events are filtered through Wolff’s point of view. What Jack notices allows readers insight into his character and state of mind.</a:t>
            </a:r>
          </a:p>
          <a:p>
            <a:endParaRPr lang="en-AU" dirty="0" smtClean="0"/>
          </a:p>
        </p:txBody>
      </p:sp>
    </p:spTree>
    <p:extLst>
      <p:ext uri="{BB962C8B-B14F-4D97-AF65-F5344CB8AC3E}">
        <p14:creationId xmlns:p14="http://schemas.microsoft.com/office/powerpoint/2010/main" val="2669374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Essay questions</a:t>
            </a:r>
            <a:endParaRPr lang="en-AU" dirty="0"/>
          </a:p>
        </p:txBody>
      </p:sp>
      <p:sp>
        <p:nvSpPr>
          <p:cNvPr id="3" name="Content Placeholder 2"/>
          <p:cNvSpPr>
            <a:spLocks noGrp="1"/>
          </p:cNvSpPr>
          <p:nvPr>
            <p:ph idx="1"/>
          </p:nvPr>
        </p:nvSpPr>
        <p:spPr/>
        <p:txBody>
          <a:bodyPr>
            <a:normAutofit lnSpcReduction="10000"/>
          </a:bodyPr>
          <a:lstStyle/>
          <a:p>
            <a:r>
              <a:rPr lang="en-AU" dirty="0"/>
              <a:t>In This Boy’s Life, although ‘Jack’ tries to assume many different identities, </a:t>
            </a:r>
            <a:r>
              <a:rPr lang="en-AU" dirty="0" smtClean="0"/>
              <a:t>the truth </a:t>
            </a:r>
            <a:r>
              <a:rPr lang="en-AU" dirty="0"/>
              <a:t>always surfaces. Discuss</a:t>
            </a:r>
            <a:r>
              <a:rPr lang="en-AU" dirty="0" smtClean="0"/>
              <a:t>.</a:t>
            </a:r>
          </a:p>
          <a:p>
            <a:endParaRPr lang="en-AU" dirty="0"/>
          </a:p>
          <a:p>
            <a:r>
              <a:rPr lang="en-AU" dirty="0"/>
              <a:t>How does Wolff illustrate the loneliness that his adolescent self </a:t>
            </a:r>
            <a:r>
              <a:rPr lang="en-AU" dirty="0" smtClean="0"/>
              <a:t>experienced during </a:t>
            </a:r>
            <a:r>
              <a:rPr lang="en-AU" dirty="0"/>
              <a:t>the time frame of This Boy’s Life</a:t>
            </a:r>
            <a:r>
              <a:rPr lang="en-AU" dirty="0" smtClean="0"/>
              <a:t>?</a:t>
            </a:r>
          </a:p>
          <a:p>
            <a:endParaRPr lang="en-AU" dirty="0"/>
          </a:p>
          <a:p>
            <a:r>
              <a:rPr lang="en-AU" dirty="0"/>
              <a:t>‘We both believed that the real lie was told by our present </a:t>
            </a:r>
            <a:r>
              <a:rPr lang="en-AU" dirty="0" smtClean="0"/>
              <a:t>unworthy circumstances</a:t>
            </a:r>
            <a:r>
              <a:rPr lang="en-AU" dirty="0"/>
              <a:t>.’ How does Wolff demonstrate that each of the characters </a:t>
            </a:r>
            <a:r>
              <a:rPr lang="en-AU" dirty="0" smtClean="0"/>
              <a:t>believe themselves </a:t>
            </a:r>
            <a:r>
              <a:rPr lang="en-AU" dirty="0"/>
              <a:t>separate from their circumstances?</a:t>
            </a:r>
            <a:br>
              <a:rPr lang="en-AU" dirty="0"/>
            </a:br>
            <a:endParaRPr lang="en-AU" dirty="0"/>
          </a:p>
        </p:txBody>
      </p:sp>
    </p:spTree>
    <p:extLst>
      <p:ext uri="{BB962C8B-B14F-4D97-AF65-F5344CB8AC3E}">
        <p14:creationId xmlns:p14="http://schemas.microsoft.com/office/powerpoint/2010/main" val="1338993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Words to describe ‘This Boy’s Life’</a:t>
            </a:r>
            <a:endParaRPr lang="en-AU" dirty="0"/>
          </a:p>
        </p:txBody>
      </p:sp>
      <p:sp>
        <p:nvSpPr>
          <p:cNvPr id="3" name="Content Placeholder 2"/>
          <p:cNvSpPr>
            <a:spLocks noGrp="1"/>
          </p:cNvSpPr>
          <p:nvPr>
            <p:ph idx="1"/>
          </p:nvPr>
        </p:nvSpPr>
        <p:spPr/>
        <p:txBody>
          <a:bodyPr numCol="2">
            <a:normAutofit fontScale="92500" lnSpcReduction="20000"/>
          </a:bodyPr>
          <a:lstStyle/>
          <a:p>
            <a:r>
              <a:rPr lang="en-AU" dirty="0"/>
              <a:t>text </a:t>
            </a:r>
            <a:endParaRPr lang="en-AU" dirty="0" smtClean="0"/>
          </a:p>
          <a:p>
            <a:r>
              <a:rPr lang="en-AU" dirty="0" smtClean="0"/>
              <a:t>chronicle </a:t>
            </a:r>
          </a:p>
          <a:p>
            <a:r>
              <a:rPr lang="en-AU" dirty="0" smtClean="0"/>
              <a:t>memory</a:t>
            </a:r>
            <a:endParaRPr lang="en-AU" dirty="0"/>
          </a:p>
          <a:p>
            <a:r>
              <a:rPr lang="en-AU" dirty="0"/>
              <a:t>autobiography </a:t>
            </a:r>
            <a:endParaRPr lang="en-AU" dirty="0" smtClean="0"/>
          </a:p>
          <a:p>
            <a:r>
              <a:rPr lang="en-AU" dirty="0" smtClean="0"/>
              <a:t>exploration </a:t>
            </a:r>
          </a:p>
          <a:p>
            <a:r>
              <a:rPr lang="en-AU" dirty="0" smtClean="0"/>
              <a:t>account</a:t>
            </a:r>
            <a:endParaRPr lang="en-AU" dirty="0"/>
          </a:p>
          <a:p>
            <a:r>
              <a:rPr lang="en-AU" dirty="0"/>
              <a:t>report </a:t>
            </a:r>
            <a:endParaRPr lang="en-AU" dirty="0" smtClean="0"/>
          </a:p>
          <a:p>
            <a:r>
              <a:rPr lang="en-AU" dirty="0" smtClean="0"/>
              <a:t>study </a:t>
            </a:r>
          </a:p>
          <a:p>
            <a:r>
              <a:rPr lang="en-AU" dirty="0" smtClean="0"/>
              <a:t>personal </a:t>
            </a:r>
          </a:p>
          <a:p>
            <a:r>
              <a:rPr lang="en-AU" dirty="0" smtClean="0"/>
              <a:t>history</a:t>
            </a:r>
            <a:endParaRPr lang="en-AU" dirty="0"/>
          </a:p>
          <a:p>
            <a:r>
              <a:rPr lang="en-AU" dirty="0"/>
              <a:t>confession </a:t>
            </a:r>
            <a:endParaRPr lang="en-AU" dirty="0" smtClean="0"/>
          </a:p>
          <a:p>
            <a:r>
              <a:rPr lang="en-AU" dirty="0" smtClean="0"/>
              <a:t>recollection </a:t>
            </a:r>
          </a:p>
          <a:p>
            <a:r>
              <a:rPr lang="en-AU" dirty="0" smtClean="0"/>
              <a:t>reconstruction</a:t>
            </a:r>
            <a:endParaRPr lang="en-AU" dirty="0"/>
          </a:p>
          <a:p>
            <a:r>
              <a:rPr lang="en-AU" dirty="0"/>
              <a:t>memoir </a:t>
            </a:r>
            <a:endParaRPr lang="en-AU" dirty="0" smtClean="0"/>
          </a:p>
          <a:p>
            <a:r>
              <a:rPr lang="en-AU" dirty="0" smtClean="0"/>
              <a:t>illustration </a:t>
            </a:r>
          </a:p>
          <a:p>
            <a:r>
              <a:rPr lang="en-AU" dirty="0" smtClean="0"/>
              <a:t>narrative</a:t>
            </a:r>
            <a:endParaRPr lang="en-AU" dirty="0"/>
          </a:p>
          <a:p>
            <a:r>
              <a:rPr lang="en-AU" dirty="0"/>
              <a:t>diary </a:t>
            </a:r>
            <a:endParaRPr lang="en-AU" dirty="0" smtClean="0"/>
          </a:p>
          <a:p>
            <a:r>
              <a:rPr lang="en-AU" dirty="0" smtClean="0"/>
              <a:t>reminiscence </a:t>
            </a:r>
          </a:p>
          <a:p>
            <a:r>
              <a:rPr lang="en-AU" dirty="0" smtClean="0"/>
              <a:t>retrospective</a:t>
            </a:r>
            <a:endParaRPr lang="en-AU" dirty="0"/>
          </a:p>
        </p:txBody>
      </p:sp>
    </p:spTree>
    <p:extLst>
      <p:ext uri="{BB962C8B-B14F-4D97-AF65-F5344CB8AC3E}">
        <p14:creationId xmlns:p14="http://schemas.microsoft.com/office/powerpoint/2010/main" val="3031235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‘This Boy’s Life’ characters</a:t>
            </a:r>
            <a:endParaRPr lang="en-AU" dirty="0"/>
          </a:p>
        </p:txBody>
      </p:sp>
      <p:sp>
        <p:nvSpPr>
          <p:cNvPr id="3" name="Content Placeholder 2"/>
          <p:cNvSpPr>
            <a:spLocks noGrp="1"/>
          </p:cNvSpPr>
          <p:nvPr>
            <p:ph idx="1"/>
          </p:nvPr>
        </p:nvSpPr>
        <p:spPr/>
        <p:txBody>
          <a:bodyPr>
            <a:normAutofit fontScale="85000" lnSpcReduction="20000"/>
          </a:bodyPr>
          <a:lstStyle/>
          <a:p>
            <a:r>
              <a:rPr lang="en-AU" b="1" dirty="0"/>
              <a:t>Terry Silver</a:t>
            </a:r>
          </a:p>
          <a:p>
            <a:pPr marL="0" indent="0">
              <a:buNone/>
            </a:pPr>
            <a:r>
              <a:rPr lang="en-AU" dirty="0"/>
              <a:t>Silver was emaciated. His eyes bulged, his Adam’s apple protruded, his arms poked out of </a:t>
            </a:r>
            <a:r>
              <a:rPr lang="en-AU" dirty="0" smtClean="0"/>
              <a:t>his sleeves </a:t>
            </a:r>
            <a:r>
              <a:rPr lang="en-AU" dirty="0"/>
              <a:t>life pencils with gloves stuck on the ends.</a:t>
            </a:r>
          </a:p>
          <a:p>
            <a:r>
              <a:rPr lang="en-AU" b="1" dirty="0"/>
              <a:t>Terry Taylor</a:t>
            </a:r>
          </a:p>
          <a:p>
            <a:pPr marL="0" indent="0">
              <a:buNone/>
            </a:pPr>
            <a:r>
              <a:rPr lang="en-AU" dirty="0"/>
              <a:t>Taylor had the liquid eyes and long lashes and broad blank face of a cow.</a:t>
            </a:r>
          </a:p>
          <a:p>
            <a:r>
              <a:rPr lang="en-AU" b="1" dirty="0" smtClean="0"/>
              <a:t>Dwight</a:t>
            </a:r>
          </a:p>
          <a:p>
            <a:pPr marL="0" indent="0">
              <a:buNone/>
            </a:pPr>
            <a:r>
              <a:rPr lang="en-AU" dirty="0" smtClean="0"/>
              <a:t>Dwight </a:t>
            </a:r>
            <a:r>
              <a:rPr lang="en-AU" dirty="0"/>
              <a:t>was a short man with curly brown hair and sad, restless brown eyes. He smelled </a:t>
            </a:r>
            <a:r>
              <a:rPr lang="en-AU" dirty="0" smtClean="0"/>
              <a:t>of gasoline</a:t>
            </a:r>
            <a:r>
              <a:rPr lang="en-AU" dirty="0"/>
              <a:t>. His legs were small for his thick-chested body, but what they lacked in length they </a:t>
            </a:r>
            <a:r>
              <a:rPr lang="en-AU" dirty="0" smtClean="0"/>
              <a:t>made up </a:t>
            </a:r>
            <a:r>
              <a:rPr lang="en-AU" dirty="0"/>
              <a:t>for in spring; he had an abrupt, surprising way of springing to his feet. He dressed like no </a:t>
            </a:r>
            <a:r>
              <a:rPr lang="en-AU" dirty="0" smtClean="0"/>
              <a:t>one I’d </a:t>
            </a:r>
            <a:r>
              <a:rPr lang="en-AU" dirty="0"/>
              <a:t>ever met before - t</a:t>
            </a:r>
            <a:r>
              <a:rPr lang="en-AU" dirty="0" smtClean="0"/>
              <a:t>wo-toned </a:t>
            </a:r>
            <a:r>
              <a:rPr lang="en-AU" dirty="0"/>
              <a:t>shoes, hand-painted tie, monogrammed blazer with </a:t>
            </a:r>
            <a:r>
              <a:rPr lang="en-AU" dirty="0" smtClean="0"/>
              <a:t>a monogrammed </a:t>
            </a:r>
            <a:r>
              <a:rPr lang="en-AU" dirty="0"/>
              <a:t>handkerchief in the breast pocket.</a:t>
            </a:r>
          </a:p>
        </p:txBody>
      </p:sp>
    </p:spTree>
    <p:extLst>
      <p:ext uri="{BB962C8B-B14F-4D97-AF65-F5344CB8AC3E}">
        <p14:creationId xmlns:p14="http://schemas.microsoft.com/office/powerpoint/2010/main" val="2861073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characters</a:t>
            </a:r>
            <a:endParaRPr lang="en-AU" dirty="0"/>
          </a:p>
        </p:txBody>
      </p:sp>
      <p:sp>
        <p:nvSpPr>
          <p:cNvPr id="3" name="Content Placeholder 2"/>
          <p:cNvSpPr>
            <a:spLocks noGrp="1"/>
          </p:cNvSpPr>
          <p:nvPr>
            <p:ph idx="1"/>
          </p:nvPr>
        </p:nvSpPr>
        <p:spPr/>
        <p:txBody>
          <a:bodyPr>
            <a:noAutofit/>
          </a:bodyPr>
          <a:lstStyle/>
          <a:p>
            <a:r>
              <a:rPr lang="en-AU" sz="1800" b="1" dirty="0"/>
              <a:t>Pearl</a:t>
            </a:r>
          </a:p>
          <a:p>
            <a:pPr marL="0" indent="0">
              <a:buNone/>
            </a:pPr>
            <a:r>
              <a:rPr lang="en-AU" sz="1800" dirty="0"/>
              <a:t>The girl was pinch-faced and scrawny, and on the back of her head she had a bald spot the size of </a:t>
            </a:r>
            <a:r>
              <a:rPr lang="en-AU" sz="1800" dirty="0" smtClean="0"/>
              <a:t>a silver </a:t>
            </a:r>
            <a:r>
              <a:rPr lang="en-AU" sz="1800" dirty="0"/>
              <a:t>dollar...In fact she wasn’t so bad, especially since my mother had taken her to a doctor </a:t>
            </a:r>
            <a:r>
              <a:rPr lang="en-AU" sz="1800" dirty="0" smtClean="0"/>
              <a:t>to have </a:t>
            </a:r>
            <a:r>
              <a:rPr lang="en-AU" sz="1800" dirty="0"/>
              <a:t>her bald spot fixed. She had a gaunt, sinewy beauty, but I didn’t see it</a:t>
            </a:r>
            <a:r>
              <a:rPr lang="en-AU" sz="1800" dirty="0" smtClean="0"/>
              <a:t>.</a:t>
            </a:r>
          </a:p>
          <a:p>
            <a:r>
              <a:rPr lang="en-AU" sz="1800" b="1" dirty="0" smtClean="0"/>
              <a:t>Norma</a:t>
            </a:r>
            <a:endParaRPr lang="en-AU" sz="1800" b="1" dirty="0"/>
          </a:p>
          <a:p>
            <a:pPr marL="0" indent="0">
              <a:buNone/>
            </a:pPr>
            <a:r>
              <a:rPr lang="en-AU" sz="1800" dirty="0"/>
              <a:t>Norma was seventeen, ripe and lovely. Her lips were full and red, always a little </a:t>
            </a:r>
            <a:r>
              <a:rPr lang="en-AU" sz="1800" dirty="0" smtClean="0"/>
              <a:t>swollen-looking as </a:t>
            </a:r>
            <a:r>
              <a:rPr lang="en-AU" sz="1800" dirty="0"/>
              <a:t>if she’d just woken up, and she moved sleepily too, languidly, stretching often. When </a:t>
            </a:r>
            <a:r>
              <a:rPr lang="en-AU" sz="1800" dirty="0" smtClean="0"/>
              <a:t>she stretched</a:t>
            </a:r>
            <a:r>
              <a:rPr lang="en-AU" sz="1800" dirty="0"/>
              <a:t>, her blouse went taut and parted slightly between the buttons, showing milky slices </a:t>
            </a:r>
            <a:r>
              <a:rPr lang="en-AU" sz="1800" dirty="0" smtClean="0"/>
              <a:t>of belly</a:t>
            </a:r>
            <a:r>
              <a:rPr lang="en-AU" sz="1800" dirty="0"/>
              <a:t>. She had the whitest skin. Thick red hair that she pushed sleepily back from her </a:t>
            </a:r>
            <a:r>
              <a:rPr lang="en-AU" sz="1800" dirty="0" smtClean="0"/>
              <a:t>forehead. Green </a:t>
            </a:r>
            <a:r>
              <a:rPr lang="en-AU" sz="1800" dirty="0"/>
              <a:t>eyes flecked with brown. She used lavender water, and the faint sweetness of the smell </a:t>
            </a:r>
            <a:r>
              <a:rPr lang="en-AU" sz="1800" dirty="0" smtClean="0"/>
              <a:t>got mixed </a:t>
            </a:r>
            <a:r>
              <a:rPr lang="en-AU" sz="1800" dirty="0"/>
              <a:t>up with the warmth she gave off</a:t>
            </a:r>
            <a:r>
              <a:rPr lang="en-AU" sz="1800" dirty="0" smtClean="0"/>
              <a:t>.</a:t>
            </a:r>
          </a:p>
          <a:p>
            <a:r>
              <a:rPr lang="en-AU" sz="1800" b="1" dirty="0" smtClean="0"/>
              <a:t>Arthur</a:t>
            </a:r>
            <a:endParaRPr lang="en-AU" sz="1800" b="1" dirty="0"/>
          </a:p>
          <a:p>
            <a:pPr marL="0" indent="0">
              <a:buNone/>
            </a:pPr>
            <a:r>
              <a:rPr lang="en-AU" sz="1800" dirty="0"/>
              <a:t>He was clever. He had an arch, subtle voice that he used to good effect as an instrument of </a:t>
            </a:r>
            <a:r>
              <a:rPr lang="en-AU" sz="1800" dirty="0" smtClean="0"/>
              <a:t>his cleverness</a:t>
            </a:r>
            <a:r>
              <a:rPr lang="en-AU" sz="1800" dirty="0"/>
              <a:t>...he set his face in a careless smirk...He was bigger than me, especially around </a:t>
            </a:r>
            <a:r>
              <a:rPr lang="en-AU" sz="1800" dirty="0" smtClean="0"/>
              <a:t>the middle</a:t>
            </a:r>
            <a:r>
              <a:rPr lang="en-AU" sz="1800" dirty="0"/>
              <a:t>, but I factored out this weight as blubber.</a:t>
            </a:r>
          </a:p>
        </p:txBody>
      </p:sp>
    </p:spTree>
    <p:extLst>
      <p:ext uri="{BB962C8B-B14F-4D97-AF65-F5344CB8AC3E}">
        <p14:creationId xmlns:p14="http://schemas.microsoft.com/office/powerpoint/2010/main" val="3722831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Even more characters</a:t>
            </a:r>
            <a:endParaRPr lang="en-AU" dirty="0"/>
          </a:p>
        </p:txBody>
      </p:sp>
      <p:sp>
        <p:nvSpPr>
          <p:cNvPr id="3" name="Content Placeholder 2"/>
          <p:cNvSpPr>
            <a:spLocks noGrp="1"/>
          </p:cNvSpPr>
          <p:nvPr>
            <p:ph idx="1"/>
          </p:nvPr>
        </p:nvSpPr>
        <p:spPr/>
        <p:txBody>
          <a:bodyPr>
            <a:noAutofit/>
          </a:bodyPr>
          <a:lstStyle/>
          <a:p>
            <a:r>
              <a:rPr lang="en-AU" sz="1800" b="1" dirty="0"/>
              <a:t>Kenneth</a:t>
            </a:r>
          </a:p>
          <a:p>
            <a:pPr marL="0" indent="0">
              <a:buNone/>
            </a:pPr>
            <a:r>
              <a:rPr lang="en-AU" sz="1800" dirty="0"/>
              <a:t>He had a fussy, aggrieved voice and this disappointed lips. He wore a golf cap and </a:t>
            </a:r>
            <a:r>
              <a:rPr lang="en-AU" sz="1800" dirty="0" smtClean="0"/>
              <a:t>perforated leather </a:t>
            </a:r>
            <a:r>
              <a:rPr lang="en-AU" sz="1800" dirty="0"/>
              <a:t>gloves that snapped across the wrist. He removed one of his gloves as he </a:t>
            </a:r>
            <a:r>
              <a:rPr lang="en-AU" sz="1800" dirty="0" smtClean="0"/>
              <a:t>complained, tugging </a:t>
            </a:r>
            <a:r>
              <a:rPr lang="en-AU" sz="1800" dirty="0"/>
              <a:t>delicately at each finger, then going on to the next until the glove came free.</a:t>
            </a:r>
          </a:p>
          <a:p>
            <a:r>
              <a:rPr lang="en-AU" sz="1800" b="1" dirty="0"/>
              <a:t>Mr Howard</a:t>
            </a:r>
          </a:p>
          <a:p>
            <a:pPr marL="0" indent="0">
              <a:buNone/>
            </a:pPr>
            <a:r>
              <a:rPr lang="en-AU" sz="1800" dirty="0"/>
              <a:t>Mr Howard still had the boy in him. He bounced a little as he walked with a certain expectancy, </a:t>
            </a:r>
            <a:r>
              <a:rPr lang="en-AU" sz="1800" dirty="0" smtClean="0"/>
              <a:t>as if </a:t>
            </a:r>
            <a:r>
              <a:rPr lang="en-AU" sz="1800" dirty="0"/>
              <a:t>he were ready to be interested in what he saw, and when he was interested he allowed himself </a:t>
            </a:r>
            <a:r>
              <a:rPr lang="en-AU" sz="1800" dirty="0" smtClean="0"/>
              <a:t>to show </a:t>
            </a:r>
            <a:r>
              <a:rPr lang="en-AU" sz="1800" dirty="0"/>
              <a:t>it. He wore a suit and tie...Mr Howard wore his suit and tie as if he didn’t know he had </a:t>
            </a:r>
            <a:r>
              <a:rPr lang="en-AU" sz="1800" dirty="0" smtClean="0"/>
              <a:t>them on</a:t>
            </a:r>
            <a:r>
              <a:rPr lang="en-AU" sz="1800" dirty="0"/>
              <a:t>.</a:t>
            </a:r>
          </a:p>
          <a:p>
            <a:r>
              <a:rPr lang="en-AU" sz="1800" b="1" dirty="0"/>
              <a:t>Chuck</a:t>
            </a:r>
          </a:p>
          <a:p>
            <a:pPr marL="0" indent="0">
              <a:buNone/>
            </a:pPr>
            <a:r>
              <a:rPr lang="en-AU" sz="1800" dirty="0"/>
              <a:t>Chuck was bullishly built, thickset and chesty...Milky skin with a wintry spot of red on each </a:t>
            </a:r>
            <a:r>
              <a:rPr lang="en-AU" sz="1800" dirty="0" smtClean="0"/>
              <a:t>cheek. Yellow </a:t>
            </a:r>
            <a:r>
              <a:rPr lang="en-AU" sz="1800" dirty="0"/>
              <a:t>hair that turned white in sunshine. Wide forehead. He also had his mother’s pale blue </a:t>
            </a:r>
            <a:r>
              <a:rPr lang="en-AU" sz="1800" dirty="0" smtClean="0"/>
              <a:t>eyes and </a:t>
            </a:r>
            <a:r>
              <a:rPr lang="en-AU" sz="1800" dirty="0"/>
              <a:t>her way of narrowing them when she listened, looking down at the floor and nodding </a:t>
            </a:r>
            <a:r>
              <a:rPr lang="en-AU" sz="1800" dirty="0" smtClean="0"/>
              <a:t>in agreement </a:t>
            </a:r>
            <a:r>
              <a:rPr lang="en-AU" sz="1800" dirty="0"/>
              <a:t>with whatever you said.</a:t>
            </a:r>
          </a:p>
        </p:txBody>
      </p:sp>
    </p:spTree>
    <p:extLst>
      <p:ext uri="{BB962C8B-B14F-4D97-AF65-F5344CB8AC3E}">
        <p14:creationId xmlns:p14="http://schemas.microsoft.com/office/powerpoint/2010/main" val="2306962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Themes</a:t>
            </a:r>
            <a:endParaRPr lang="en-AU" dirty="0"/>
          </a:p>
        </p:txBody>
      </p:sp>
      <p:sp>
        <p:nvSpPr>
          <p:cNvPr id="3" name="Content Placeholder 2"/>
          <p:cNvSpPr>
            <a:spLocks noGrp="1"/>
          </p:cNvSpPr>
          <p:nvPr>
            <p:ph idx="1"/>
          </p:nvPr>
        </p:nvSpPr>
        <p:spPr/>
        <p:txBody>
          <a:bodyPr>
            <a:normAutofit lnSpcReduction="10000"/>
          </a:bodyPr>
          <a:lstStyle/>
          <a:p>
            <a:r>
              <a:rPr lang="en-AU" dirty="0" smtClean="0"/>
              <a:t>Being an outsider</a:t>
            </a:r>
          </a:p>
          <a:p>
            <a:r>
              <a:rPr lang="en-AU" dirty="0" smtClean="0"/>
              <a:t>Dreams</a:t>
            </a:r>
          </a:p>
          <a:p>
            <a:r>
              <a:rPr lang="en-AU" dirty="0" smtClean="0"/>
              <a:t>Nature</a:t>
            </a:r>
          </a:p>
          <a:p>
            <a:r>
              <a:rPr lang="en-AU" dirty="0" smtClean="0"/>
              <a:t>Identity</a:t>
            </a:r>
          </a:p>
          <a:p>
            <a:endParaRPr lang="en-AU" dirty="0"/>
          </a:p>
          <a:p>
            <a:r>
              <a:rPr lang="en-AU" dirty="0" smtClean="0"/>
              <a:t>There are many more interpretations of themes…</a:t>
            </a:r>
            <a:endParaRPr lang="en-AU" dirty="0"/>
          </a:p>
          <a:p>
            <a:r>
              <a:rPr lang="en-AU" dirty="0" smtClean="0"/>
              <a:t>Fatherhood</a:t>
            </a:r>
          </a:p>
          <a:p>
            <a:r>
              <a:rPr lang="en-AU" dirty="0" smtClean="0"/>
              <a:t>Lies/truth</a:t>
            </a:r>
          </a:p>
          <a:p>
            <a:r>
              <a:rPr lang="en-AU" dirty="0" smtClean="0"/>
              <a:t>Rites </a:t>
            </a:r>
            <a:r>
              <a:rPr lang="en-AU" smtClean="0"/>
              <a:t>of passage</a:t>
            </a:r>
          </a:p>
          <a:p>
            <a:endParaRPr lang="en-AU" dirty="0" smtClean="0"/>
          </a:p>
          <a:p>
            <a:endParaRPr lang="en-AU" dirty="0" smtClean="0"/>
          </a:p>
        </p:txBody>
      </p:sp>
    </p:spTree>
    <p:extLst>
      <p:ext uri="{BB962C8B-B14F-4D97-AF65-F5344CB8AC3E}">
        <p14:creationId xmlns:p14="http://schemas.microsoft.com/office/powerpoint/2010/main" val="4255594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Quotes- Fortune</a:t>
            </a:r>
            <a:endParaRPr lang="en-AU" dirty="0"/>
          </a:p>
        </p:txBody>
      </p:sp>
      <p:sp>
        <p:nvSpPr>
          <p:cNvPr id="3" name="Content Placeholder 2"/>
          <p:cNvSpPr>
            <a:spLocks noGrp="1"/>
          </p:cNvSpPr>
          <p:nvPr>
            <p:ph idx="1"/>
          </p:nvPr>
        </p:nvSpPr>
        <p:spPr/>
        <p:txBody>
          <a:bodyPr>
            <a:noAutofit/>
          </a:bodyPr>
          <a:lstStyle/>
          <a:p>
            <a:r>
              <a:rPr lang="en-AU" sz="2000" dirty="0" smtClean="0"/>
              <a:t>‘</a:t>
            </a:r>
            <a:r>
              <a:rPr lang="en-AU" sz="2000" dirty="0"/>
              <a:t>We were going to change our luck’ p3</a:t>
            </a:r>
          </a:p>
          <a:p>
            <a:r>
              <a:rPr lang="en-AU" sz="2000" dirty="0"/>
              <a:t>‘I was caught up in my mother’s freedom, her delight in her freedom, </a:t>
            </a:r>
            <a:r>
              <a:rPr lang="en-AU" sz="2000" dirty="0" smtClean="0"/>
              <a:t>her dream </a:t>
            </a:r>
            <a:r>
              <a:rPr lang="en-AU" sz="2000" dirty="0"/>
              <a:t>of transformation’ p4</a:t>
            </a:r>
          </a:p>
          <a:p>
            <a:r>
              <a:rPr lang="en-AU" sz="2000" dirty="0"/>
              <a:t>‘I was subject to fits of feeling myself unworthy...that everybody but </a:t>
            </a:r>
            <a:r>
              <a:rPr lang="en-AU" sz="2000" dirty="0" smtClean="0"/>
              <a:t>my mother </a:t>
            </a:r>
            <a:r>
              <a:rPr lang="en-AU" sz="2000" dirty="0"/>
              <a:t>saw through me’ p9</a:t>
            </a:r>
          </a:p>
          <a:p>
            <a:r>
              <a:rPr lang="en-AU" sz="2000" dirty="0"/>
              <a:t>‘I thought Roy was what a man should be’ p12</a:t>
            </a:r>
          </a:p>
          <a:p>
            <a:r>
              <a:rPr lang="en-AU" sz="2000" dirty="0"/>
              <a:t>‘A weapon was the first condition of self-sufficiency’ p19</a:t>
            </a:r>
          </a:p>
          <a:p>
            <a:r>
              <a:rPr lang="en-AU" sz="2000" dirty="0"/>
              <a:t>‘All my images of myself as I wished to be were images of myself armed’ p22</a:t>
            </a:r>
          </a:p>
          <a:p>
            <a:r>
              <a:rPr lang="en-AU" sz="2000" dirty="0"/>
              <a:t>‘The giddiness of flight’ p25</a:t>
            </a:r>
          </a:p>
          <a:p>
            <a:endParaRPr lang="en-AU" sz="2000" dirty="0"/>
          </a:p>
          <a:p>
            <a:endParaRPr lang="en-AU" sz="2000" dirty="0"/>
          </a:p>
        </p:txBody>
      </p:sp>
    </p:spTree>
    <p:extLst>
      <p:ext uri="{BB962C8B-B14F-4D97-AF65-F5344CB8AC3E}">
        <p14:creationId xmlns:p14="http://schemas.microsoft.com/office/powerpoint/2010/main" val="653053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Quotes- Uncool</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a:t>
            </a:r>
            <a:r>
              <a:rPr lang="en-AU" dirty="0"/>
              <a:t>our passion for this pistol was profound and about the only passion we</a:t>
            </a:r>
          </a:p>
          <a:p>
            <a:r>
              <a:rPr lang="en-AU" dirty="0"/>
              <a:t>admitted to’ p34</a:t>
            </a:r>
          </a:p>
          <a:p>
            <a:r>
              <a:rPr lang="en-AU" dirty="0"/>
              <a:t>‘One look was enough to see that he was everything we were not’ p38</a:t>
            </a:r>
          </a:p>
          <a:p>
            <a:r>
              <a:rPr lang="en-AU" dirty="0"/>
              <a:t>‘I was practiced at this and happy doing it, not because she was unhappy </a:t>
            </a:r>
            <a:r>
              <a:rPr lang="en-AU" dirty="0" smtClean="0"/>
              <a:t>but because </a:t>
            </a:r>
            <a:r>
              <a:rPr lang="en-AU" dirty="0"/>
              <a:t>she needed me, and to be needed made me feel capable’ p46</a:t>
            </a:r>
          </a:p>
          <a:p>
            <a:r>
              <a:rPr lang="en-AU" dirty="0"/>
              <a:t>‘my self-mastery seemed like an act’ p46</a:t>
            </a:r>
          </a:p>
          <a:p>
            <a:r>
              <a:rPr lang="en-AU" dirty="0"/>
              <a:t>Dwight ‘tried to hard’ p52</a:t>
            </a:r>
          </a:p>
          <a:p>
            <a:r>
              <a:rPr lang="en-AU" dirty="0"/>
              <a:t>‘It wasn’t really a house, but half of a barracks where German prisoners of </a:t>
            </a:r>
            <a:r>
              <a:rPr lang="en-AU" dirty="0" smtClean="0"/>
              <a:t>was had </a:t>
            </a:r>
            <a:r>
              <a:rPr lang="en-AU" dirty="0"/>
              <a:t>been quartered’ p55</a:t>
            </a:r>
          </a:p>
          <a:p>
            <a:r>
              <a:rPr lang="en-AU" dirty="0"/>
              <a:t>‘He thinks he’s some kind of big hunter’ p61</a:t>
            </a:r>
          </a:p>
          <a:p>
            <a:r>
              <a:rPr lang="en-AU" dirty="0"/>
              <a:t>‘I couldn’t bear for her to think that I was the kind of person who </a:t>
            </a:r>
            <a:r>
              <a:rPr lang="en-AU" dirty="0" smtClean="0"/>
              <a:t>took advantage </a:t>
            </a:r>
            <a:r>
              <a:rPr lang="en-AU" dirty="0"/>
              <a:t>of other people’s kindness, or wrote filth on bathroom walls. </a:t>
            </a:r>
            <a:r>
              <a:rPr lang="en-AU" dirty="0" smtClean="0"/>
              <a:t>An at that </a:t>
            </a:r>
            <a:r>
              <a:rPr lang="en-AU" dirty="0"/>
              <a:t>moment I wasn’t’ p64</a:t>
            </a:r>
          </a:p>
          <a:p>
            <a:r>
              <a:rPr lang="en-AU" dirty="0"/>
              <a:t>‘she saw in this plan a duty which she would be selfish not to </a:t>
            </a:r>
            <a:r>
              <a:rPr lang="en-AU" dirty="0" smtClean="0"/>
              <a:t>acknowledge’ p69</a:t>
            </a:r>
            <a:endParaRPr lang="en-AU" dirty="0"/>
          </a:p>
          <a:p>
            <a:endParaRPr lang="en-AU" dirty="0"/>
          </a:p>
        </p:txBody>
      </p:sp>
    </p:spTree>
    <p:extLst>
      <p:ext uri="{BB962C8B-B14F-4D97-AF65-F5344CB8AC3E}">
        <p14:creationId xmlns:p14="http://schemas.microsoft.com/office/powerpoint/2010/main" val="813288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Quotes- A Whole New Deal</a:t>
            </a:r>
            <a:endParaRPr lang="en-AU" dirty="0"/>
          </a:p>
        </p:txBody>
      </p:sp>
      <p:sp>
        <p:nvSpPr>
          <p:cNvPr id="3" name="Content Placeholder 2"/>
          <p:cNvSpPr>
            <a:spLocks noGrp="1"/>
          </p:cNvSpPr>
          <p:nvPr>
            <p:ph idx="1"/>
          </p:nvPr>
        </p:nvSpPr>
        <p:spPr/>
        <p:txBody>
          <a:bodyPr/>
          <a:lstStyle/>
          <a:p>
            <a:r>
              <a:rPr lang="en-AU" dirty="0" smtClean="0"/>
              <a:t>‘</a:t>
            </a:r>
            <a:r>
              <a:rPr lang="en-AU" dirty="0"/>
              <a:t>He tried to make this appear effortless but I could see he was surprised </a:t>
            </a:r>
            <a:r>
              <a:rPr lang="en-AU" dirty="0" smtClean="0"/>
              <a:t>and strained </a:t>
            </a:r>
            <a:r>
              <a:rPr lang="en-AU" dirty="0"/>
              <a:t>by the beaver’s weight’ </a:t>
            </a:r>
            <a:r>
              <a:rPr lang="en-AU" dirty="0" smtClean="0"/>
              <a:t>p73</a:t>
            </a:r>
          </a:p>
          <a:p>
            <a:r>
              <a:rPr lang="en-AU" dirty="0" smtClean="0"/>
              <a:t>‘I </a:t>
            </a:r>
            <a:r>
              <a:rPr lang="en-AU" dirty="0"/>
              <a:t>was fiercely conventional’ p74 (A key passage)</a:t>
            </a:r>
          </a:p>
          <a:p>
            <a:r>
              <a:rPr lang="en-AU" dirty="0"/>
              <a:t>‘You’re in for a whole </a:t>
            </a:r>
            <a:r>
              <a:rPr lang="en-AU" dirty="0" smtClean="0"/>
              <a:t>another </a:t>
            </a:r>
            <a:r>
              <a:rPr lang="en-AU" dirty="0"/>
              <a:t>ball game’ p76</a:t>
            </a:r>
          </a:p>
          <a:p>
            <a:endParaRPr lang="en-AU" dirty="0"/>
          </a:p>
        </p:txBody>
      </p:sp>
    </p:spTree>
    <p:extLst>
      <p:ext uri="{BB962C8B-B14F-4D97-AF65-F5344CB8AC3E}">
        <p14:creationId xmlns:p14="http://schemas.microsoft.com/office/powerpoint/2010/main" val="192373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430</TotalTime>
  <Words>2071</Words>
  <Application>Microsoft Macintosh PowerPoint</Application>
  <PresentationFormat>On-screen Show (4:3)</PresentationFormat>
  <Paragraphs>142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Gill Sans MT</vt:lpstr>
      <vt:lpstr>Impact</vt:lpstr>
      <vt:lpstr>Badge</vt:lpstr>
      <vt:lpstr>This Boy’s Life</vt:lpstr>
      <vt:lpstr>Words to describe ‘This Boy’s Life’</vt:lpstr>
      <vt:lpstr>‘This Boy’s Life’ characters</vt:lpstr>
      <vt:lpstr>More characters</vt:lpstr>
      <vt:lpstr>Even more characters</vt:lpstr>
      <vt:lpstr>Themes</vt:lpstr>
      <vt:lpstr>Quotes- Fortune</vt:lpstr>
      <vt:lpstr>Quotes- Uncool</vt:lpstr>
      <vt:lpstr>Quotes- A Whole New Deal</vt:lpstr>
      <vt:lpstr>Quotes- Citizenship in the Home</vt:lpstr>
      <vt:lpstr>Quotes- Citizenship in the School</vt:lpstr>
      <vt:lpstr>Quotes- The Amen Corner</vt:lpstr>
      <vt:lpstr>Quotes- Amen</vt:lpstr>
      <vt:lpstr>Historical Context</vt:lpstr>
      <vt:lpstr>Symbols</vt:lpstr>
      <vt:lpstr>Structure</vt:lpstr>
      <vt:lpstr>Essay questions</vt:lpstr>
    </vt:vector>
  </TitlesOfParts>
  <Company>DEECD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Boy’s Life</dc:title>
  <dc:creator>Bridget Kelly</dc:creator>
  <cp:lastModifiedBy>0409798320</cp:lastModifiedBy>
  <cp:revision>11</cp:revision>
  <dcterms:created xsi:type="dcterms:W3CDTF">2014-10-07T04:27:11Z</dcterms:created>
  <dcterms:modified xsi:type="dcterms:W3CDTF">2016-10-04T10:14:28Z</dcterms:modified>
</cp:coreProperties>
</file>